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sldIdLst>
    <p:sldId id="256" r:id="rId2"/>
    <p:sldId id="257" r:id="rId3"/>
    <p:sldId id="261" r:id="rId4"/>
    <p:sldId id="293" r:id="rId5"/>
    <p:sldId id="259" r:id="rId6"/>
    <p:sldId id="258" r:id="rId7"/>
    <p:sldId id="296" r:id="rId8"/>
    <p:sldId id="295" r:id="rId9"/>
    <p:sldId id="29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00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A80F0-9239-BC41-B749-E1C3C9A60587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EA871-6A10-8E41-8F6A-BF8D6C141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8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Humans have 5 needs</a:t>
            </a:r>
            <a:r>
              <a:rPr lang="en-AU" b="1" baseline="0" dirty="0">
                <a:solidFill>
                  <a:srgbClr val="FF0000"/>
                </a:solidFill>
              </a:rPr>
              <a:t> -   We feel good when a need is satisfied. Our QW pics are our way to we satisfy our needs</a:t>
            </a:r>
            <a:r>
              <a:rPr lang="en-AU" baseline="0" dirty="0">
                <a:solidFill>
                  <a:srgbClr val="FF0000"/>
                </a:solidFill>
              </a:rPr>
              <a:t>. </a:t>
            </a:r>
          </a:p>
          <a:p>
            <a:endParaRPr lang="en-AU" baseline="0" dirty="0"/>
          </a:p>
          <a:p>
            <a:r>
              <a:rPr lang="en-AU" dirty="0"/>
              <a:t>Where</a:t>
            </a:r>
            <a:r>
              <a:rPr lang="en-AU" baseline="0" dirty="0"/>
              <a:t> do you think each of your sticky notes belongs? Which need  is each QW picture about? Which do you think is your strongest need?</a:t>
            </a:r>
          </a:p>
          <a:p>
            <a:endParaRPr lang="en-AU"/>
          </a:p>
          <a:p>
            <a:r>
              <a:rPr lang="en-AU"/>
              <a:t>Add </a:t>
            </a:r>
            <a:r>
              <a:rPr lang="en-AU" dirty="0"/>
              <a:t>to </a:t>
            </a:r>
            <a:r>
              <a:rPr lang="en-AU"/>
              <a:t>the chart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7F6EC-22F6-4BB2-9CA0-9CB114CF3156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67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9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681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253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34020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244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87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491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9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0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8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8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616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9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3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4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7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grief.com/" TargetMode="External"/><Relationship Id="rId2" Type="http://schemas.openxmlformats.org/officeDocument/2006/relationships/hyperlink" Target="http://www.grief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rivecorp.org/" TargetMode="External"/><Relationship Id="rId4" Type="http://schemas.openxmlformats.org/officeDocument/2006/relationships/hyperlink" Target="http://www.dyingmatter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2428-34D0-014C-A6B7-CDEDD8D48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8" y="415829"/>
            <a:ext cx="11604171" cy="3329581"/>
          </a:xfrm>
        </p:spPr>
        <p:txBody>
          <a:bodyPr/>
          <a:lstStyle/>
          <a:p>
            <a:pPr algn="ctr"/>
            <a:r>
              <a:rPr lang="en-US" dirty="0"/>
              <a:t>Sib-Grief and the Holidays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70166-3A9D-CA42-97CF-8D64C9ACD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Shruti </a:t>
            </a:r>
            <a:r>
              <a:rPr lang="en-US" sz="2800" dirty="0" err="1"/>
              <a:t>tekwani</a:t>
            </a:r>
            <a:r>
              <a:rPr lang="en-US" sz="2800" dirty="0"/>
              <a:t>, </a:t>
            </a:r>
            <a:r>
              <a:rPr lang="en-US" sz="2800" dirty="0" err="1"/>
              <a:t>ms</a:t>
            </a:r>
            <a:r>
              <a:rPr lang="en-US" sz="2800" dirty="0"/>
              <a:t>, </a:t>
            </a:r>
            <a:r>
              <a:rPr lang="en-US" sz="2800" dirty="0" err="1"/>
              <a:t>lmhc</a:t>
            </a:r>
            <a:r>
              <a:rPr lang="en-US" sz="2800" dirty="0"/>
              <a:t>, bcc, </a:t>
            </a:r>
            <a:r>
              <a:rPr lang="en-US" sz="2800" dirty="0" err="1"/>
              <a:t>ctrtf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739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1D01-0B4D-FD40-9F0C-20DA8E3F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3825"/>
          </a:xfrm>
        </p:spPr>
        <p:txBody>
          <a:bodyPr/>
          <a:lstStyle/>
          <a:p>
            <a:pPr algn="ctr"/>
            <a:r>
              <a:rPr lang="en-US" dirty="0"/>
              <a:t>About grief…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767E-536B-9141-AED4-300F3DD9B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426030"/>
            <a:ext cx="10512725" cy="4822370"/>
          </a:xfrm>
        </p:spPr>
        <p:txBody>
          <a:bodyPr>
            <a:normAutofit/>
          </a:bodyPr>
          <a:lstStyle/>
          <a:p>
            <a:r>
              <a:rPr lang="en-US" dirty="0"/>
              <a:t>Any loss in or out of our control</a:t>
            </a:r>
          </a:p>
          <a:p>
            <a:r>
              <a:rPr lang="en-US" dirty="0"/>
              <a:t>Do we know when we are grieving? Secondary emotions…</a:t>
            </a:r>
          </a:p>
          <a:p>
            <a:r>
              <a:rPr lang="en-US" dirty="0"/>
              <a:t>Name it to change it</a:t>
            </a:r>
          </a:p>
          <a:p>
            <a:r>
              <a:rPr lang="en-US" dirty="0"/>
              <a:t>How do we typically grieve? </a:t>
            </a:r>
          </a:p>
          <a:p>
            <a:r>
              <a:rPr lang="en-US" dirty="0"/>
              <a:t>What works for us?</a:t>
            </a:r>
          </a:p>
          <a:p>
            <a:r>
              <a:rPr lang="en-US" dirty="0"/>
              <a:t>What is in your control?</a:t>
            </a:r>
          </a:p>
          <a:p>
            <a:r>
              <a:rPr lang="en-US" dirty="0"/>
              <a:t>Are you getting your basic needs met?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7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672F-682F-2741-8D5C-AEE7B8F3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8546"/>
            <a:ext cx="11255829" cy="810025"/>
          </a:xfrm>
        </p:spPr>
        <p:txBody>
          <a:bodyPr/>
          <a:lstStyle/>
          <a:p>
            <a:pPr algn="ctr"/>
            <a:r>
              <a:rPr lang="en-US" dirty="0"/>
              <a:t>Glasser’s Model of Basic Needs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B13CDD-C846-CC42-BF20-C12C97F86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1302657"/>
            <a:ext cx="61214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7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2" y="3429000"/>
            <a:ext cx="1297376" cy="15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159" y="2471968"/>
            <a:ext cx="1918017" cy="156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792" y="681032"/>
            <a:ext cx="1508460" cy="123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/>
          <a:stretch/>
        </p:blipFill>
        <p:spPr bwMode="auto">
          <a:xfrm>
            <a:off x="1845448" y="749150"/>
            <a:ext cx="1514249" cy="145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C:\Users\Sue\Documents\a Sue\Choice Theory\2013\FSG\pictures\canstockphoto1458956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/>
          <a:stretch/>
        </p:blipFill>
        <p:spPr bwMode="auto">
          <a:xfrm>
            <a:off x="7029191" y="5269054"/>
            <a:ext cx="1487601" cy="1300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59697" y="288243"/>
            <a:ext cx="28348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339933"/>
                </a:solidFill>
              </a:rPr>
              <a:t>Safety and Survival</a:t>
            </a:r>
          </a:p>
          <a:p>
            <a:r>
              <a:rPr lang="en-AU" dirty="0"/>
              <a:t>food, water, air</a:t>
            </a:r>
          </a:p>
          <a:p>
            <a:r>
              <a:rPr lang="en-AU" dirty="0"/>
              <a:t>conservation</a:t>
            </a:r>
          </a:p>
          <a:p>
            <a:r>
              <a:rPr lang="en-AU" dirty="0"/>
              <a:t>shelter</a:t>
            </a:r>
          </a:p>
          <a:p>
            <a:r>
              <a:rPr lang="en-AU" dirty="0"/>
              <a:t>health</a:t>
            </a:r>
          </a:p>
          <a:p>
            <a:r>
              <a:rPr lang="en-AU" dirty="0"/>
              <a:t>preparation</a:t>
            </a:r>
          </a:p>
          <a:p>
            <a:r>
              <a:rPr lang="en-AU" dirty="0"/>
              <a:t>security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288243"/>
            <a:ext cx="21982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339933"/>
                </a:solidFill>
              </a:rPr>
              <a:t>Power/</a:t>
            </a:r>
          </a:p>
          <a:p>
            <a:r>
              <a:rPr lang="en-AU" sz="2400" b="1" dirty="0">
                <a:solidFill>
                  <a:srgbClr val="339933"/>
                </a:solidFill>
              </a:rPr>
              <a:t>Significance</a:t>
            </a:r>
          </a:p>
          <a:p>
            <a:r>
              <a:rPr lang="en-AU" dirty="0"/>
              <a:t>respect</a:t>
            </a:r>
          </a:p>
          <a:p>
            <a:r>
              <a:rPr lang="en-AU" dirty="0"/>
              <a:t>importance</a:t>
            </a:r>
          </a:p>
          <a:p>
            <a:r>
              <a:rPr lang="en-AU" dirty="0"/>
              <a:t>recognition</a:t>
            </a:r>
          </a:p>
          <a:p>
            <a:r>
              <a:rPr lang="en-AU" dirty="0"/>
              <a:t>achievement</a:t>
            </a:r>
          </a:p>
          <a:p>
            <a:r>
              <a:rPr lang="en-AU" dirty="0"/>
              <a:t>courage</a:t>
            </a:r>
          </a:p>
          <a:p>
            <a:r>
              <a:rPr lang="en-AU" dirty="0"/>
              <a:t>competence</a:t>
            </a:r>
          </a:p>
          <a:p>
            <a:r>
              <a:rPr lang="en-AU" dirty="0"/>
              <a:t>impact</a:t>
            </a:r>
          </a:p>
          <a:p>
            <a:r>
              <a:rPr lang="en-AU" dirty="0"/>
              <a:t>being heard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66738" y="3384316"/>
            <a:ext cx="215900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339933"/>
                </a:solidFill>
              </a:rPr>
              <a:t>Love and Belonging</a:t>
            </a:r>
          </a:p>
          <a:p>
            <a:r>
              <a:rPr lang="en-AU" dirty="0"/>
              <a:t>friendship</a:t>
            </a:r>
          </a:p>
          <a:p>
            <a:r>
              <a:rPr lang="en-AU" dirty="0"/>
              <a:t>cooperation</a:t>
            </a:r>
          </a:p>
          <a:p>
            <a:r>
              <a:rPr lang="en-AU" dirty="0"/>
              <a:t>involvement</a:t>
            </a:r>
          </a:p>
          <a:p>
            <a:r>
              <a:rPr lang="en-AU" dirty="0"/>
              <a:t>caring</a:t>
            </a:r>
          </a:p>
          <a:p>
            <a:r>
              <a:rPr lang="en-AU" dirty="0"/>
              <a:t>relationships</a:t>
            </a:r>
          </a:p>
          <a:p>
            <a:r>
              <a:rPr lang="en-AU" dirty="0"/>
              <a:t>connecting </a:t>
            </a:r>
          </a:p>
          <a:p>
            <a:r>
              <a:rPr lang="en-AU" dirty="0"/>
              <a:t>trust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08159" y="4221963"/>
            <a:ext cx="17631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339933"/>
                </a:solidFill>
              </a:rPr>
              <a:t>Fun</a:t>
            </a:r>
          </a:p>
          <a:p>
            <a:r>
              <a:rPr lang="en-AU" dirty="0"/>
              <a:t>enjoyment</a:t>
            </a:r>
          </a:p>
          <a:p>
            <a:r>
              <a:rPr lang="en-AU" dirty="0"/>
              <a:t>relaxation</a:t>
            </a:r>
          </a:p>
          <a:p>
            <a:r>
              <a:rPr lang="en-AU" dirty="0"/>
              <a:t>recreation</a:t>
            </a:r>
          </a:p>
          <a:p>
            <a:r>
              <a:rPr lang="en-AU" dirty="0"/>
              <a:t>learning</a:t>
            </a:r>
          </a:p>
          <a:p>
            <a:r>
              <a:rPr lang="en-AU" dirty="0"/>
              <a:t>laughter</a:t>
            </a:r>
          </a:p>
          <a:p>
            <a:r>
              <a:rPr lang="en-AU" dirty="0"/>
              <a:t>celebration</a:t>
            </a:r>
          </a:p>
          <a:p>
            <a:r>
              <a:rPr lang="en-AU" dirty="0"/>
              <a:t>exploration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37824" y="3734595"/>
            <a:ext cx="26372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339933"/>
                </a:solidFill>
              </a:rPr>
              <a:t>Freedom</a:t>
            </a:r>
          </a:p>
          <a:p>
            <a:r>
              <a:rPr lang="en-AU" dirty="0"/>
              <a:t>choices</a:t>
            </a:r>
          </a:p>
          <a:p>
            <a:r>
              <a:rPr lang="en-AU" dirty="0"/>
              <a:t>creativity</a:t>
            </a:r>
          </a:p>
          <a:p>
            <a:r>
              <a:rPr lang="en-AU" dirty="0"/>
              <a:t>independence</a:t>
            </a:r>
          </a:p>
          <a:p>
            <a:r>
              <a:rPr lang="en-AU" dirty="0"/>
              <a:t>autonomy</a:t>
            </a:r>
          </a:p>
          <a:p>
            <a:r>
              <a:rPr lang="en-AU" dirty="0"/>
              <a:t>flexibility</a:t>
            </a:r>
          </a:p>
          <a:p>
            <a:r>
              <a:rPr lang="en-AU" dirty="0"/>
              <a:t>movement</a:t>
            </a:r>
          </a:p>
          <a:p>
            <a:r>
              <a:rPr lang="en-AU" dirty="0"/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105168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7AC3-F96E-C14F-85E2-A092AA67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452718"/>
            <a:ext cx="11484429" cy="1400530"/>
          </a:xfrm>
        </p:spPr>
        <p:txBody>
          <a:bodyPr/>
          <a:lstStyle/>
          <a:p>
            <a:r>
              <a:rPr lang="en-US" dirty="0"/>
              <a:t>Navigating emotions that feel unfamiliar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77C0A-BDA2-5D45-9FFB-1140D83C8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91344"/>
            <a:ext cx="8946541" cy="4757056"/>
          </a:xfrm>
        </p:spPr>
        <p:txBody>
          <a:bodyPr>
            <a:normAutofit/>
          </a:bodyPr>
          <a:lstStyle/>
          <a:p>
            <a:r>
              <a:rPr lang="en-US" dirty="0"/>
              <a:t>Sadness of missing them</a:t>
            </a:r>
          </a:p>
          <a:p>
            <a:r>
              <a:rPr lang="en-US" dirty="0"/>
              <a:t>Relief</a:t>
            </a:r>
          </a:p>
          <a:p>
            <a:r>
              <a:rPr lang="en-US" dirty="0"/>
              <a:t>Jealous/envious</a:t>
            </a:r>
          </a:p>
          <a:p>
            <a:r>
              <a:rPr lang="en-US" dirty="0"/>
              <a:t>Powerlessness</a:t>
            </a:r>
          </a:p>
          <a:p>
            <a:r>
              <a:rPr lang="en-US" dirty="0"/>
              <a:t>New sense of freedom</a:t>
            </a:r>
          </a:p>
          <a:p>
            <a:r>
              <a:rPr lang="en-US" dirty="0"/>
              <a:t>Identity</a:t>
            </a:r>
          </a:p>
          <a:p>
            <a:r>
              <a:rPr lang="en-US" dirty="0"/>
              <a:t>Survivor’s guilt</a:t>
            </a:r>
          </a:p>
          <a:p>
            <a:r>
              <a:rPr lang="en-US" dirty="0"/>
              <a:t>Anger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Pay attention to your secondary emotions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4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DA6ED-79C6-8E4C-810D-DD6B4B4D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257176"/>
            <a:ext cx="9436472" cy="900112"/>
          </a:xfrm>
        </p:spPr>
        <p:txBody>
          <a:bodyPr/>
          <a:lstStyle/>
          <a:p>
            <a:pPr algn="ctr"/>
            <a:r>
              <a:rPr lang="en-US" dirty="0"/>
              <a:t>So, 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B331C-C602-3E4A-AC36-89D95A1AD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057275"/>
            <a:ext cx="11258549" cy="55435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Consider what needs are not being met</a:t>
            </a:r>
          </a:p>
          <a:p>
            <a:r>
              <a:rPr lang="en-US" dirty="0"/>
              <a:t>Don’t feel the need to pathologies it</a:t>
            </a:r>
          </a:p>
          <a:p>
            <a:r>
              <a:rPr lang="en-US" dirty="0"/>
              <a:t>Allow the narrative to happen and then pay attention to it</a:t>
            </a:r>
          </a:p>
          <a:p>
            <a:r>
              <a:rPr lang="en-US" dirty="0"/>
              <a:t>Writing therapy</a:t>
            </a:r>
          </a:p>
          <a:p>
            <a:r>
              <a:rPr lang="en-US" dirty="0"/>
              <a:t>What is in your control?</a:t>
            </a:r>
          </a:p>
          <a:p>
            <a:r>
              <a:rPr lang="en-US" dirty="0"/>
              <a:t>What are your habits?</a:t>
            </a:r>
          </a:p>
          <a:p>
            <a:r>
              <a:rPr lang="en-US" dirty="0"/>
              <a:t>How is it serving you?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Don’t feel bound by the stages of grief by Elizabeth Kubler Ross</a:t>
            </a:r>
          </a:p>
          <a:p>
            <a:pPr lvl="1"/>
            <a:r>
              <a:rPr lang="en-US" dirty="0"/>
              <a:t>Denial</a:t>
            </a:r>
          </a:p>
          <a:p>
            <a:pPr lvl="1"/>
            <a:r>
              <a:rPr lang="en-US" dirty="0"/>
              <a:t>Anger</a:t>
            </a:r>
          </a:p>
          <a:p>
            <a:pPr lvl="1"/>
            <a:r>
              <a:rPr lang="en-US" dirty="0"/>
              <a:t>Bargaining</a:t>
            </a:r>
          </a:p>
          <a:p>
            <a:pPr lvl="1"/>
            <a:r>
              <a:rPr lang="en-US" dirty="0"/>
              <a:t>Depression</a:t>
            </a:r>
          </a:p>
          <a:p>
            <a:pPr lvl="1"/>
            <a:r>
              <a:rPr lang="en-US" dirty="0"/>
              <a:t>Acceptance</a:t>
            </a:r>
          </a:p>
          <a:p>
            <a:pPr lvl="1"/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stage: Meaning by David Kessler</a:t>
            </a:r>
          </a:p>
        </p:txBody>
      </p:sp>
    </p:spTree>
    <p:extLst>
      <p:ext uri="{BB962C8B-B14F-4D97-AF65-F5344CB8AC3E}">
        <p14:creationId xmlns:p14="http://schemas.microsoft.com/office/powerpoint/2010/main" val="245589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EF0C-70A2-F749-8EF6-69BB89D5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you change emotions?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4C1CA-A8F6-5D4C-886E-135569BDE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32432"/>
            <a:ext cx="9880376" cy="5273168"/>
          </a:xfrm>
        </p:spPr>
        <p:txBody>
          <a:bodyPr/>
          <a:lstStyle/>
          <a:p>
            <a:pPr algn="ctr"/>
            <a:r>
              <a:rPr lang="en-US" dirty="0"/>
              <a:t>Ask yourself if you are ready to feel differently</a:t>
            </a:r>
          </a:p>
          <a:p>
            <a:pPr algn="ctr"/>
            <a:r>
              <a:rPr lang="en-US" dirty="0"/>
              <a:t>Consider the components that can alter feelings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2E8CE1-7A7A-7A4C-8345-8BDB5A1335B0}"/>
              </a:ext>
            </a:extLst>
          </p:cNvPr>
          <p:cNvGrpSpPr/>
          <p:nvPr/>
        </p:nvGrpSpPr>
        <p:grpSpPr>
          <a:xfrm>
            <a:off x="1665513" y="2666999"/>
            <a:ext cx="7095835" cy="3624943"/>
            <a:chOff x="827584" y="939945"/>
            <a:chExt cx="7122584" cy="4583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F3A93D7-9F84-884B-8B24-5F3A4BC52780}"/>
                </a:ext>
              </a:extLst>
            </p:cNvPr>
            <p:cNvGrpSpPr/>
            <p:nvPr/>
          </p:nvGrpSpPr>
          <p:grpSpPr>
            <a:xfrm>
              <a:off x="827584" y="939945"/>
              <a:ext cx="6949412" cy="4583400"/>
              <a:chOff x="827584" y="1227649"/>
              <a:chExt cx="6624736" cy="429569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85FE99B-D371-C64F-A119-B3E2095BA65A}"/>
                  </a:ext>
                </a:extLst>
              </p:cNvPr>
              <p:cNvSpPr/>
              <p:nvPr/>
            </p:nvSpPr>
            <p:spPr>
              <a:xfrm>
                <a:off x="827584" y="1227649"/>
                <a:ext cx="6624736" cy="4295696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605A872-80BC-D048-8DE2-7B099CF941B4}"/>
                  </a:ext>
                </a:extLst>
              </p:cNvPr>
              <p:cNvCxnSpPr>
                <a:stCxn id="10" idx="0"/>
                <a:endCxn id="15" idx="1"/>
              </p:cNvCxnSpPr>
              <p:nvPr/>
            </p:nvCxnSpPr>
            <p:spPr>
              <a:xfrm>
                <a:off x="4139952" y="1227649"/>
                <a:ext cx="0" cy="1010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7E9269D-41A2-574C-9BD6-66AD531DE168}"/>
                  </a:ext>
                </a:extLst>
              </p:cNvPr>
              <p:cNvCxnSpPr>
                <a:stCxn id="10" idx="2"/>
                <a:endCxn id="15" idx="3"/>
              </p:cNvCxnSpPr>
              <p:nvPr/>
            </p:nvCxnSpPr>
            <p:spPr>
              <a:xfrm flipV="1">
                <a:off x="4139952" y="4512490"/>
                <a:ext cx="0" cy="10108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65F5F52-E109-4546-8265-99C00838D2EE}"/>
                  </a:ext>
                </a:extLst>
              </p:cNvPr>
              <p:cNvCxnSpPr>
                <a:endCxn id="10" idx="3"/>
              </p:cNvCxnSpPr>
              <p:nvPr/>
            </p:nvCxnSpPr>
            <p:spPr>
              <a:xfrm>
                <a:off x="5940152" y="3375497"/>
                <a:ext cx="15121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E4FBABC-965E-2F49-9680-234C196FA9F0}"/>
                  </a:ext>
                </a:extLst>
              </p:cNvPr>
              <p:cNvCxnSpPr>
                <a:endCxn id="10" idx="1"/>
              </p:cNvCxnSpPr>
              <p:nvPr/>
            </p:nvCxnSpPr>
            <p:spPr>
              <a:xfrm flipH="1" flipV="1">
                <a:off x="827584" y="3375497"/>
                <a:ext cx="151216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CF23176-3B0A-BB42-8A09-30C38965B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002959" y="1365661"/>
                <a:ext cx="2273985" cy="4019672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F47575-CEFD-3B41-AB9C-819CA5F9FECF}"/>
                </a:ext>
              </a:extLst>
            </p:cNvPr>
            <p:cNvSpPr txBox="1"/>
            <p:nvPr/>
          </p:nvSpPr>
          <p:spPr>
            <a:xfrm>
              <a:off x="958712" y="1479224"/>
              <a:ext cx="3343577" cy="505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 dirty="0">
                  <a:latin typeface="Tempus Sans ITC" panose="04020404030D07020202" pitchFamily="82" charset="0"/>
                </a:rPr>
                <a:t>Doing: What are my actions?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EC6FC3-0939-B84E-8DCB-C930D5CC4E0F}"/>
                </a:ext>
              </a:extLst>
            </p:cNvPr>
            <p:cNvSpPr/>
            <p:nvPr/>
          </p:nvSpPr>
          <p:spPr>
            <a:xfrm>
              <a:off x="1059924" y="4519372"/>
              <a:ext cx="3163706" cy="466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>
                  <a:latin typeface="Tempus Sans ITC" panose="04020404030D07020202" pitchFamily="82" charset="0"/>
                </a:rPr>
                <a:t>Thinking: What am I thinking?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0703B5-2DE8-6548-B2BF-4BFFE99A72C0}"/>
                </a:ext>
              </a:extLst>
            </p:cNvPr>
            <p:cNvSpPr/>
            <p:nvPr/>
          </p:nvSpPr>
          <p:spPr>
            <a:xfrm>
              <a:off x="4522579" y="4512490"/>
              <a:ext cx="3427589" cy="817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>
                  <a:latin typeface="Tempus Sans ITC" panose="04020404030D07020202" pitchFamily="82" charset="0"/>
                </a:rPr>
                <a:t>Physiology: What’s happening in </a:t>
              </a:r>
            </a:p>
            <a:p>
              <a:r>
                <a:rPr lang="en-AU" b="1" dirty="0">
                  <a:latin typeface="Tempus Sans ITC" panose="04020404030D07020202" pitchFamily="82" charset="0"/>
                </a:rPr>
                <a:t>my body?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5261B0-6AD6-7F40-A7A3-150C0EA6ECA4}"/>
                </a:ext>
              </a:extLst>
            </p:cNvPr>
            <p:cNvSpPr/>
            <p:nvPr/>
          </p:nvSpPr>
          <p:spPr>
            <a:xfrm>
              <a:off x="4638853" y="1511283"/>
              <a:ext cx="3216804" cy="466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>
                  <a:latin typeface="Tempus Sans ITC" panose="04020404030D07020202" pitchFamily="82" charset="0"/>
                </a:rPr>
                <a:t>Feelings: What are my feelings?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49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D4A5-7C54-284F-954C-F3048B79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1168"/>
          </a:xfrm>
        </p:spPr>
        <p:txBody>
          <a:bodyPr/>
          <a:lstStyle/>
          <a:p>
            <a:pPr algn="ctr"/>
            <a:r>
              <a:rPr lang="en-US" dirty="0"/>
              <a:t>Grief during the holidays: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118B9-F6ED-474D-9E72-AFA3C4784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1371600"/>
            <a:ext cx="10762117" cy="4876799"/>
          </a:xfrm>
        </p:spPr>
        <p:txBody>
          <a:bodyPr/>
          <a:lstStyle/>
          <a:p>
            <a:r>
              <a:rPr lang="en-US" dirty="0"/>
              <a:t>Embrace it and make space for it</a:t>
            </a:r>
          </a:p>
          <a:p>
            <a:r>
              <a:rPr lang="en-US" dirty="0"/>
              <a:t>Allow yourself to feel and expect a variety of emotions</a:t>
            </a:r>
          </a:p>
          <a:p>
            <a:r>
              <a:rPr lang="en-US" dirty="0"/>
              <a:t>Set boundaries that work for you</a:t>
            </a:r>
          </a:p>
          <a:p>
            <a:r>
              <a:rPr lang="en-US" dirty="0"/>
              <a:t>Focus on what’s in your control</a:t>
            </a:r>
          </a:p>
          <a:p>
            <a:r>
              <a:rPr lang="en-US" dirty="0"/>
              <a:t>Plan ahead</a:t>
            </a:r>
          </a:p>
          <a:p>
            <a:r>
              <a:rPr lang="en-US" dirty="0"/>
              <a:t>Finding meaning by honoring memories</a:t>
            </a:r>
          </a:p>
          <a:p>
            <a:r>
              <a:rPr lang="en-US" dirty="0"/>
              <a:t>Create new traditions</a:t>
            </a:r>
          </a:p>
          <a:p>
            <a:r>
              <a:rPr lang="en-US" dirty="0"/>
              <a:t>Spread kindness to others</a:t>
            </a:r>
          </a:p>
          <a:p>
            <a:r>
              <a:rPr lang="en-US" dirty="0"/>
              <a:t>Ask for help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9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A8C3-D047-9943-8601-621FF414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1720"/>
          </a:xfrm>
        </p:spPr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64528-22ED-5640-814F-EA4BF6C8C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Dougy</a:t>
            </a:r>
            <a:r>
              <a:rPr lang="en-US" dirty="0"/>
              <a:t> Center</a:t>
            </a:r>
          </a:p>
          <a:p>
            <a:r>
              <a:rPr lang="en-US" dirty="0">
                <a:hlinkClick r:id="rId2"/>
              </a:rPr>
              <a:t>www.grief.com</a:t>
            </a:r>
            <a:endParaRPr lang="en-US" dirty="0"/>
          </a:p>
          <a:p>
            <a:r>
              <a:rPr lang="en-US" dirty="0">
                <a:hlinkClick r:id="rId3"/>
              </a:rPr>
              <a:t>www.goodgrief.com</a:t>
            </a:r>
            <a:endParaRPr lang="en-US" dirty="0"/>
          </a:p>
          <a:p>
            <a:r>
              <a:rPr lang="en-US" dirty="0">
                <a:hlinkClick r:id="rId4"/>
              </a:rPr>
              <a:t>www.dyingmatters.org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www.thrivecorp.org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11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{F116FA2A-B21C-1749-A723-0425900F21C5}tf10001062</Template>
  <TotalTime>1707</TotalTime>
  <Words>411</Words>
  <Application>Microsoft Macintosh PowerPoint</Application>
  <PresentationFormat>Widescreen</PresentationFormat>
  <Paragraphs>109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Tempus Sans ITC</vt:lpstr>
      <vt:lpstr>Wingdings 3</vt:lpstr>
      <vt:lpstr>Ion</vt:lpstr>
      <vt:lpstr>Sib-Grief and the Holidays</vt:lpstr>
      <vt:lpstr>About grief…</vt:lpstr>
      <vt:lpstr>Glasser’s Model of Basic Needs</vt:lpstr>
      <vt:lpstr>PowerPoint Presentation</vt:lpstr>
      <vt:lpstr>Navigating emotions that feel unfamiliar</vt:lpstr>
      <vt:lpstr>So, what can we do?</vt:lpstr>
      <vt:lpstr>How do you change emotions?</vt:lpstr>
      <vt:lpstr>Grief during the holidays: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We’ve Lost and How We’re Grieving</dc:title>
  <dc:creator>Shruti Tekwani</dc:creator>
  <cp:lastModifiedBy>Shruti Tekwani</cp:lastModifiedBy>
  <cp:revision>21</cp:revision>
  <dcterms:created xsi:type="dcterms:W3CDTF">2020-11-23T18:29:54Z</dcterms:created>
  <dcterms:modified xsi:type="dcterms:W3CDTF">2020-12-15T22:44:46Z</dcterms:modified>
</cp:coreProperties>
</file>