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09" r:id="rId3"/>
  </p:sldMasterIdLst>
  <p:notesMasterIdLst>
    <p:notesMasterId r:id="rId23"/>
  </p:notesMasterIdLst>
  <p:handoutMasterIdLst>
    <p:handoutMasterId r:id="rId24"/>
  </p:handoutMasterIdLst>
  <p:sldIdLst>
    <p:sldId id="309" r:id="rId4"/>
    <p:sldId id="319" r:id="rId5"/>
    <p:sldId id="269" r:id="rId6"/>
    <p:sldId id="270" r:id="rId7"/>
    <p:sldId id="271" r:id="rId8"/>
    <p:sldId id="293" r:id="rId9"/>
    <p:sldId id="330" r:id="rId10"/>
    <p:sldId id="280" r:id="rId11"/>
    <p:sldId id="329" r:id="rId12"/>
    <p:sldId id="331" r:id="rId13"/>
    <p:sldId id="333" r:id="rId14"/>
    <p:sldId id="334" r:id="rId15"/>
    <p:sldId id="282" r:id="rId16"/>
    <p:sldId id="337" r:id="rId17"/>
    <p:sldId id="338" r:id="rId18"/>
    <p:sldId id="344" r:id="rId19"/>
    <p:sldId id="294" r:id="rId20"/>
    <p:sldId id="680" r:id="rId21"/>
    <p:sldId id="300"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1" d="100"/>
          <a:sy n="81" d="100"/>
        </p:scale>
        <p:origin x="-1068" y="72"/>
      </p:cViewPr>
      <p:guideLst>
        <p:guide orient="horz" pos="2160"/>
        <p:guide pos="2880"/>
      </p:guideLst>
    </p:cSldViewPr>
  </p:slideViewPr>
  <p:notesTextViewPr>
    <p:cViewPr>
      <p:scale>
        <a:sx n="1" d="1"/>
        <a:sy n="1" d="1"/>
      </p:scale>
      <p:origin x="0" y="0"/>
    </p:cViewPr>
  </p:notesTextViewPr>
  <p:notesViewPr>
    <p:cSldViewPr snapToGrid="0">
      <p:cViewPr varScale="1">
        <p:scale>
          <a:sx n="69" d="100"/>
          <a:sy n="69" d="100"/>
        </p:scale>
        <p:origin x="1512"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649828-9F7D-4495-9AC6-BB05B3B8C1AB}"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B282C5FE-F741-4856-A8A6-BB8482F74F11}">
      <dgm:prSet/>
      <dgm:spPr/>
      <dgm:t>
        <a:bodyPr/>
        <a:lstStyle/>
        <a:p>
          <a:r>
            <a:rPr lang="en-US" dirty="0"/>
            <a:t>For Home and Community Based supports and services for adults with intellectual disabilities, many states have Medicaid waivers that provide residential services and a lot more: employment services, certain therapies, adaptive aids and more.  </a:t>
          </a:r>
        </a:p>
      </dgm:t>
    </dgm:pt>
    <dgm:pt modelId="{F947AF78-AB56-4292-8933-F16155EF5B13}" type="parTrans" cxnId="{98D1BF7E-DE78-4558-AC9B-54A47B778BCF}">
      <dgm:prSet/>
      <dgm:spPr/>
      <dgm:t>
        <a:bodyPr/>
        <a:lstStyle/>
        <a:p>
          <a:endParaRPr lang="en-US"/>
        </a:p>
      </dgm:t>
    </dgm:pt>
    <dgm:pt modelId="{7D95F991-6F29-4C3A-907B-1314667AFB10}" type="sibTrans" cxnId="{98D1BF7E-DE78-4558-AC9B-54A47B778BCF}">
      <dgm:prSet/>
      <dgm:spPr/>
      <dgm:t>
        <a:bodyPr/>
        <a:lstStyle/>
        <a:p>
          <a:endParaRPr lang="en-US"/>
        </a:p>
      </dgm:t>
    </dgm:pt>
    <dgm:pt modelId="{F49E2B89-D937-4339-90F0-85F333C15E2F}">
      <dgm:prSet/>
      <dgm:spPr/>
      <dgm:t>
        <a:bodyPr/>
        <a:lstStyle/>
        <a:p>
          <a:r>
            <a:rPr lang="en-US" dirty="0"/>
            <a:t>Every state has different services.  Check your State’s Department of Disability (the name is slightly different in each state) to see what is available.</a:t>
          </a:r>
        </a:p>
      </dgm:t>
    </dgm:pt>
    <dgm:pt modelId="{EFA6EF36-279E-4DF8-B379-C80E3E4703E1}" type="parTrans" cxnId="{00FAFFD3-4014-4106-91BB-F365E7B567EA}">
      <dgm:prSet/>
      <dgm:spPr/>
      <dgm:t>
        <a:bodyPr/>
        <a:lstStyle/>
        <a:p>
          <a:endParaRPr lang="en-US"/>
        </a:p>
      </dgm:t>
    </dgm:pt>
    <dgm:pt modelId="{CFA9FA98-C401-4583-B990-BB65B58F6E5F}" type="sibTrans" cxnId="{00FAFFD3-4014-4106-91BB-F365E7B567EA}">
      <dgm:prSet/>
      <dgm:spPr/>
      <dgm:t>
        <a:bodyPr/>
        <a:lstStyle/>
        <a:p>
          <a:endParaRPr lang="en-US"/>
        </a:p>
      </dgm:t>
    </dgm:pt>
    <dgm:pt modelId="{5806BAC2-42F4-4303-A007-A6A6A6743BA2}" type="pres">
      <dgm:prSet presAssocID="{64649828-9F7D-4495-9AC6-BB05B3B8C1AB}" presName="Name0" presStyleCnt="0">
        <dgm:presLayoutVars>
          <dgm:dir/>
          <dgm:animLvl val="lvl"/>
          <dgm:resizeHandles val="exact"/>
        </dgm:presLayoutVars>
      </dgm:prSet>
      <dgm:spPr/>
      <dgm:t>
        <a:bodyPr/>
        <a:lstStyle/>
        <a:p>
          <a:endParaRPr lang="en-US"/>
        </a:p>
      </dgm:t>
    </dgm:pt>
    <dgm:pt modelId="{AAB419EF-4463-41A2-8A90-489F482CEE79}" type="pres">
      <dgm:prSet presAssocID="{F49E2B89-D937-4339-90F0-85F333C15E2F}" presName="boxAndChildren" presStyleCnt="0"/>
      <dgm:spPr/>
    </dgm:pt>
    <dgm:pt modelId="{4B7730FD-0E93-420A-9AC3-D9D60FECC17C}" type="pres">
      <dgm:prSet presAssocID="{F49E2B89-D937-4339-90F0-85F333C15E2F}" presName="parentTextBox" presStyleLbl="node1" presStyleIdx="0" presStyleCnt="2"/>
      <dgm:spPr/>
      <dgm:t>
        <a:bodyPr/>
        <a:lstStyle/>
        <a:p>
          <a:endParaRPr lang="en-US"/>
        </a:p>
      </dgm:t>
    </dgm:pt>
    <dgm:pt modelId="{DC1908A4-66C8-4956-867F-990E43DB65F6}" type="pres">
      <dgm:prSet presAssocID="{7D95F991-6F29-4C3A-907B-1314667AFB10}" presName="sp" presStyleCnt="0"/>
      <dgm:spPr/>
    </dgm:pt>
    <dgm:pt modelId="{66C4A880-CA38-4F6D-84BB-82674712DBC9}" type="pres">
      <dgm:prSet presAssocID="{B282C5FE-F741-4856-A8A6-BB8482F74F11}" presName="arrowAndChildren" presStyleCnt="0"/>
      <dgm:spPr/>
    </dgm:pt>
    <dgm:pt modelId="{5DB5D6A3-A0EE-4CB9-885B-E22D7C18F7C8}" type="pres">
      <dgm:prSet presAssocID="{B282C5FE-F741-4856-A8A6-BB8482F74F11}" presName="parentTextArrow" presStyleLbl="node1" presStyleIdx="1" presStyleCnt="2"/>
      <dgm:spPr/>
      <dgm:t>
        <a:bodyPr/>
        <a:lstStyle/>
        <a:p>
          <a:endParaRPr lang="en-US"/>
        </a:p>
      </dgm:t>
    </dgm:pt>
  </dgm:ptLst>
  <dgm:cxnLst>
    <dgm:cxn modelId="{00FAFFD3-4014-4106-91BB-F365E7B567EA}" srcId="{64649828-9F7D-4495-9AC6-BB05B3B8C1AB}" destId="{F49E2B89-D937-4339-90F0-85F333C15E2F}" srcOrd="1" destOrd="0" parTransId="{EFA6EF36-279E-4DF8-B379-C80E3E4703E1}" sibTransId="{CFA9FA98-C401-4583-B990-BB65B58F6E5F}"/>
    <dgm:cxn modelId="{B1A34929-0D6B-4D6C-AAD9-553F4CCA406E}" type="presOf" srcId="{F49E2B89-D937-4339-90F0-85F333C15E2F}" destId="{4B7730FD-0E93-420A-9AC3-D9D60FECC17C}" srcOrd="0" destOrd="0" presId="urn:microsoft.com/office/officeart/2005/8/layout/process4"/>
    <dgm:cxn modelId="{98D1BF7E-DE78-4558-AC9B-54A47B778BCF}" srcId="{64649828-9F7D-4495-9AC6-BB05B3B8C1AB}" destId="{B282C5FE-F741-4856-A8A6-BB8482F74F11}" srcOrd="0" destOrd="0" parTransId="{F947AF78-AB56-4292-8933-F16155EF5B13}" sibTransId="{7D95F991-6F29-4C3A-907B-1314667AFB10}"/>
    <dgm:cxn modelId="{8D8E0E46-8B93-4498-B668-FBD4BE633C2E}" type="presOf" srcId="{64649828-9F7D-4495-9AC6-BB05B3B8C1AB}" destId="{5806BAC2-42F4-4303-A007-A6A6A6743BA2}" srcOrd="0" destOrd="0" presId="urn:microsoft.com/office/officeart/2005/8/layout/process4"/>
    <dgm:cxn modelId="{986197EE-66DD-4BBE-BEBD-231BD6CDCA63}" type="presOf" srcId="{B282C5FE-F741-4856-A8A6-BB8482F74F11}" destId="{5DB5D6A3-A0EE-4CB9-885B-E22D7C18F7C8}" srcOrd="0" destOrd="0" presId="urn:microsoft.com/office/officeart/2005/8/layout/process4"/>
    <dgm:cxn modelId="{570E209E-8C0E-4C34-B7DA-EFCF05B732E0}" type="presParOf" srcId="{5806BAC2-42F4-4303-A007-A6A6A6743BA2}" destId="{AAB419EF-4463-41A2-8A90-489F482CEE79}" srcOrd="0" destOrd="0" presId="urn:microsoft.com/office/officeart/2005/8/layout/process4"/>
    <dgm:cxn modelId="{0D7A6A65-D72F-456C-AE19-0C8766BF27E5}" type="presParOf" srcId="{AAB419EF-4463-41A2-8A90-489F482CEE79}" destId="{4B7730FD-0E93-420A-9AC3-D9D60FECC17C}" srcOrd="0" destOrd="0" presId="urn:microsoft.com/office/officeart/2005/8/layout/process4"/>
    <dgm:cxn modelId="{FFDE8BD2-9B70-438C-999D-F4BA3F155EF7}" type="presParOf" srcId="{5806BAC2-42F4-4303-A007-A6A6A6743BA2}" destId="{DC1908A4-66C8-4956-867F-990E43DB65F6}" srcOrd="1" destOrd="0" presId="urn:microsoft.com/office/officeart/2005/8/layout/process4"/>
    <dgm:cxn modelId="{9610212A-8713-4E63-B8AF-DAF64ADD9D80}" type="presParOf" srcId="{5806BAC2-42F4-4303-A007-A6A6A6743BA2}" destId="{66C4A880-CA38-4F6D-84BB-82674712DBC9}" srcOrd="2" destOrd="0" presId="urn:microsoft.com/office/officeart/2005/8/layout/process4"/>
    <dgm:cxn modelId="{70EE1DE5-AF81-4F6C-8F03-0D6DAAE587BA}" type="presParOf" srcId="{66C4A880-CA38-4F6D-84BB-82674712DBC9}" destId="{5DB5D6A3-A0EE-4CB9-885B-E22D7C18F7C8}"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41" tIns="46570" rIns="93141" bIns="4657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41" tIns="46570" rIns="93141" bIns="46570" rtlCol="0"/>
          <a:lstStyle>
            <a:lvl1pPr algn="r">
              <a:defRPr sz="1200"/>
            </a:lvl1pPr>
          </a:lstStyle>
          <a:p>
            <a:fld id="{14AAF0A1-4703-42FB-89A3-B298A3139FEE}" type="datetimeFigureOut">
              <a:rPr lang="en-US" smtClean="0"/>
              <a:t>11/10/2020</a:t>
            </a:fld>
            <a:endParaRPr lang="en-US"/>
          </a:p>
        </p:txBody>
      </p:sp>
      <p:sp>
        <p:nvSpPr>
          <p:cNvPr id="4" name="Footer Placeholder 3"/>
          <p:cNvSpPr>
            <a:spLocks noGrp="1"/>
          </p:cNvSpPr>
          <p:nvPr>
            <p:ph type="ftr" sz="quarter" idx="2"/>
          </p:nvPr>
        </p:nvSpPr>
        <p:spPr>
          <a:xfrm>
            <a:off x="0" y="8829968"/>
            <a:ext cx="3037840" cy="466433"/>
          </a:xfrm>
          <a:prstGeom prst="rect">
            <a:avLst/>
          </a:prstGeom>
        </p:spPr>
        <p:txBody>
          <a:bodyPr vert="horz" lIns="93141" tIns="46570" rIns="93141" bIns="4657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3"/>
          </a:xfrm>
          <a:prstGeom prst="rect">
            <a:avLst/>
          </a:prstGeom>
        </p:spPr>
        <p:txBody>
          <a:bodyPr vert="horz" lIns="93141" tIns="46570" rIns="93141" bIns="46570" rtlCol="0" anchor="b"/>
          <a:lstStyle>
            <a:lvl1pPr algn="r">
              <a:defRPr sz="1200"/>
            </a:lvl1pPr>
          </a:lstStyle>
          <a:p>
            <a:fld id="{A6377453-B8FB-416B-9DA4-7105B77945C5}" type="slidenum">
              <a:rPr lang="en-US" smtClean="0"/>
              <a:t>‹#›</a:t>
            </a:fld>
            <a:endParaRPr lang="en-US"/>
          </a:p>
        </p:txBody>
      </p:sp>
    </p:spTree>
    <p:extLst>
      <p:ext uri="{BB962C8B-B14F-4D97-AF65-F5344CB8AC3E}">
        <p14:creationId xmlns:p14="http://schemas.microsoft.com/office/powerpoint/2010/main" val="14486683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41" tIns="46570" rIns="93141" bIns="46570"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41" tIns="46570" rIns="93141" bIns="46570" rtlCol="0"/>
          <a:lstStyle>
            <a:lvl1pPr algn="r">
              <a:defRPr sz="1200"/>
            </a:lvl1pPr>
          </a:lstStyle>
          <a:p>
            <a:fld id="{F448D240-6C79-4F28-9609-694A485DDC97}" type="datetimeFigureOut">
              <a:rPr lang="en-US" smtClean="0"/>
              <a:t>11/10/2020</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41" tIns="46570" rIns="93141" bIns="46570"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41" tIns="46570" rIns="93141" bIns="465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6433"/>
          </a:xfrm>
          <a:prstGeom prst="rect">
            <a:avLst/>
          </a:prstGeom>
        </p:spPr>
        <p:txBody>
          <a:bodyPr vert="horz" lIns="93141" tIns="46570" rIns="93141" bIns="4657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8"/>
            <a:ext cx="3037840" cy="466433"/>
          </a:xfrm>
          <a:prstGeom prst="rect">
            <a:avLst/>
          </a:prstGeom>
        </p:spPr>
        <p:txBody>
          <a:bodyPr vert="horz" lIns="93141" tIns="46570" rIns="93141" bIns="46570" rtlCol="0" anchor="b"/>
          <a:lstStyle>
            <a:lvl1pPr algn="r">
              <a:defRPr sz="1200"/>
            </a:lvl1pPr>
          </a:lstStyle>
          <a:p>
            <a:fld id="{9B681AE6-827A-4718-94D2-9216C44ABD92}" type="slidenum">
              <a:rPr lang="en-US" smtClean="0"/>
              <a:t>‹#›</a:t>
            </a:fld>
            <a:endParaRPr lang="en-US"/>
          </a:p>
        </p:txBody>
      </p:sp>
    </p:spTree>
    <p:extLst>
      <p:ext uri="{BB962C8B-B14F-4D97-AF65-F5344CB8AC3E}">
        <p14:creationId xmlns:p14="http://schemas.microsoft.com/office/powerpoint/2010/main" val="1756149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1</a:t>
            </a:fld>
            <a:endParaRPr lang="en-US"/>
          </a:p>
        </p:txBody>
      </p:sp>
    </p:spTree>
    <p:extLst>
      <p:ext uri="{BB962C8B-B14F-4D97-AF65-F5344CB8AC3E}">
        <p14:creationId xmlns:p14="http://schemas.microsoft.com/office/powerpoint/2010/main" val="28019066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10</a:t>
            </a:fld>
            <a:endParaRPr lang="en-US"/>
          </a:p>
        </p:txBody>
      </p:sp>
    </p:spTree>
    <p:extLst>
      <p:ext uri="{BB962C8B-B14F-4D97-AF65-F5344CB8AC3E}">
        <p14:creationId xmlns:p14="http://schemas.microsoft.com/office/powerpoint/2010/main" val="33331401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11</a:t>
            </a:fld>
            <a:endParaRPr lang="en-US"/>
          </a:p>
        </p:txBody>
      </p:sp>
    </p:spTree>
    <p:extLst>
      <p:ext uri="{BB962C8B-B14F-4D97-AF65-F5344CB8AC3E}">
        <p14:creationId xmlns:p14="http://schemas.microsoft.com/office/powerpoint/2010/main" val="33918530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12</a:t>
            </a:fld>
            <a:endParaRPr lang="en-US"/>
          </a:p>
        </p:txBody>
      </p:sp>
    </p:spTree>
    <p:extLst>
      <p:ext uri="{BB962C8B-B14F-4D97-AF65-F5344CB8AC3E}">
        <p14:creationId xmlns:p14="http://schemas.microsoft.com/office/powerpoint/2010/main" val="12944553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196">
              <a:defRPr>
                <a:solidFill>
                  <a:schemeClr val="tx1"/>
                </a:solidFill>
                <a:latin typeface="Verdana" panose="020B0604030504040204" pitchFamily="34" charset="0"/>
              </a:defRPr>
            </a:lvl1pPr>
            <a:lvl2pPr marL="756769" indent="-291065" defTabSz="949196">
              <a:defRPr>
                <a:solidFill>
                  <a:schemeClr val="tx1"/>
                </a:solidFill>
                <a:latin typeface="Verdana" panose="020B0604030504040204" pitchFamily="34" charset="0"/>
              </a:defRPr>
            </a:lvl2pPr>
            <a:lvl3pPr marL="1164260" indent="-232852" defTabSz="949196">
              <a:defRPr>
                <a:solidFill>
                  <a:schemeClr val="tx1"/>
                </a:solidFill>
                <a:latin typeface="Verdana" panose="020B0604030504040204" pitchFamily="34" charset="0"/>
              </a:defRPr>
            </a:lvl3pPr>
            <a:lvl4pPr marL="1629964" indent="-232852" defTabSz="949196">
              <a:defRPr>
                <a:solidFill>
                  <a:schemeClr val="tx1"/>
                </a:solidFill>
                <a:latin typeface="Verdana" panose="020B0604030504040204" pitchFamily="34" charset="0"/>
              </a:defRPr>
            </a:lvl4pPr>
            <a:lvl5pPr marL="2095668" indent="-232852" defTabSz="949196">
              <a:defRPr>
                <a:solidFill>
                  <a:schemeClr val="tx1"/>
                </a:solidFill>
                <a:latin typeface="Verdana" panose="020B0604030504040204" pitchFamily="34" charset="0"/>
              </a:defRPr>
            </a:lvl5pPr>
            <a:lvl6pPr marL="2561372" indent="-232852" defTabSz="949196" eaLnBrk="0" fontAlgn="base" hangingPunct="0">
              <a:spcBef>
                <a:spcPct val="0"/>
              </a:spcBef>
              <a:spcAft>
                <a:spcPct val="0"/>
              </a:spcAft>
              <a:defRPr>
                <a:solidFill>
                  <a:schemeClr val="tx1"/>
                </a:solidFill>
                <a:latin typeface="Verdana" panose="020B0604030504040204" pitchFamily="34" charset="0"/>
              </a:defRPr>
            </a:lvl6pPr>
            <a:lvl7pPr marL="3027075" indent="-232852" defTabSz="949196" eaLnBrk="0" fontAlgn="base" hangingPunct="0">
              <a:spcBef>
                <a:spcPct val="0"/>
              </a:spcBef>
              <a:spcAft>
                <a:spcPct val="0"/>
              </a:spcAft>
              <a:defRPr>
                <a:solidFill>
                  <a:schemeClr val="tx1"/>
                </a:solidFill>
                <a:latin typeface="Verdana" panose="020B0604030504040204" pitchFamily="34" charset="0"/>
              </a:defRPr>
            </a:lvl7pPr>
            <a:lvl8pPr marL="3492779" indent="-232852" defTabSz="949196" eaLnBrk="0" fontAlgn="base" hangingPunct="0">
              <a:spcBef>
                <a:spcPct val="0"/>
              </a:spcBef>
              <a:spcAft>
                <a:spcPct val="0"/>
              </a:spcAft>
              <a:defRPr>
                <a:solidFill>
                  <a:schemeClr val="tx1"/>
                </a:solidFill>
                <a:latin typeface="Verdana" panose="020B0604030504040204" pitchFamily="34" charset="0"/>
              </a:defRPr>
            </a:lvl8pPr>
            <a:lvl9pPr marL="3958483" indent="-232852" defTabSz="949196" eaLnBrk="0" fontAlgn="base" hangingPunct="0">
              <a:spcBef>
                <a:spcPct val="0"/>
              </a:spcBef>
              <a:spcAft>
                <a:spcPct val="0"/>
              </a:spcAft>
              <a:defRPr>
                <a:solidFill>
                  <a:schemeClr val="tx1"/>
                </a:solidFill>
                <a:latin typeface="Verdana" panose="020B0604030504040204" pitchFamily="34" charset="0"/>
              </a:defRPr>
            </a:lvl9pPr>
          </a:lstStyle>
          <a:p>
            <a:fld id="{3DE42415-6643-4AA4-A171-A0CEDCAA58F4}" type="slidenum">
              <a:rPr lang="en-US" altLang="en-US">
                <a:latin typeface="Arial" panose="020B0604020202020204" pitchFamily="34" charset="0"/>
              </a:rPr>
              <a:pPr/>
              <a:t>13</a:t>
            </a:fld>
            <a:endParaRPr lang="en-US" altLang="en-US">
              <a:latin typeface="Arial" panose="020B0604020202020204" pitchFamily="34"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6676419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14</a:t>
            </a:fld>
            <a:endParaRPr lang="en-US"/>
          </a:p>
        </p:txBody>
      </p:sp>
    </p:spTree>
    <p:extLst>
      <p:ext uri="{BB962C8B-B14F-4D97-AF65-F5344CB8AC3E}">
        <p14:creationId xmlns:p14="http://schemas.microsoft.com/office/powerpoint/2010/main" val="33940928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15</a:t>
            </a:fld>
            <a:endParaRPr lang="en-US"/>
          </a:p>
        </p:txBody>
      </p:sp>
    </p:spTree>
    <p:extLst>
      <p:ext uri="{BB962C8B-B14F-4D97-AF65-F5344CB8AC3E}">
        <p14:creationId xmlns:p14="http://schemas.microsoft.com/office/powerpoint/2010/main" val="4149465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16</a:t>
            </a:fld>
            <a:endParaRPr lang="en-US"/>
          </a:p>
        </p:txBody>
      </p:sp>
    </p:spTree>
    <p:extLst>
      <p:ext uri="{BB962C8B-B14F-4D97-AF65-F5344CB8AC3E}">
        <p14:creationId xmlns:p14="http://schemas.microsoft.com/office/powerpoint/2010/main" val="6029272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17</a:t>
            </a:fld>
            <a:endParaRPr lang="en-US"/>
          </a:p>
        </p:txBody>
      </p:sp>
    </p:spTree>
    <p:extLst>
      <p:ext uri="{BB962C8B-B14F-4D97-AF65-F5344CB8AC3E}">
        <p14:creationId xmlns:p14="http://schemas.microsoft.com/office/powerpoint/2010/main" val="2229062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18</a:t>
            </a:fld>
            <a:endParaRPr lang="en-US"/>
          </a:p>
        </p:txBody>
      </p:sp>
    </p:spTree>
    <p:extLst>
      <p:ext uri="{BB962C8B-B14F-4D97-AF65-F5344CB8AC3E}">
        <p14:creationId xmlns:p14="http://schemas.microsoft.com/office/powerpoint/2010/main" val="1578275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19</a:t>
            </a:fld>
            <a:endParaRPr lang="en-US"/>
          </a:p>
        </p:txBody>
      </p:sp>
    </p:spTree>
    <p:extLst>
      <p:ext uri="{BB962C8B-B14F-4D97-AF65-F5344CB8AC3E}">
        <p14:creationId xmlns:p14="http://schemas.microsoft.com/office/powerpoint/2010/main" val="3635146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4834">
              <a:defRPr>
                <a:solidFill>
                  <a:schemeClr val="tx1"/>
                </a:solidFill>
                <a:latin typeface="Verdana" pitchFamily="34" charset="0"/>
              </a:defRPr>
            </a:lvl1pPr>
            <a:lvl2pPr marL="785183" indent="-301994" defTabSz="984834">
              <a:defRPr>
                <a:solidFill>
                  <a:schemeClr val="tx1"/>
                </a:solidFill>
                <a:latin typeface="Verdana" pitchFamily="34" charset="0"/>
              </a:defRPr>
            </a:lvl2pPr>
            <a:lvl3pPr marL="1207973" indent="-241595" defTabSz="984834">
              <a:defRPr>
                <a:solidFill>
                  <a:schemeClr val="tx1"/>
                </a:solidFill>
                <a:latin typeface="Verdana" pitchFamily="34" charset="0"/>
              </a:defRPr>
            </a:lvl3pPr>
            <a:lvl4pPr marL="1691162" indent="-241595" defTabSz="984834">
              <a:defRPr>
                <a:solidFill>
                  <a:schemeClr val="tx1"/>
                </a:solidFill>
                <a:latin typeface="Verdana" pitchFamily="34" charset="0"/>
              </a:defRPr>
            </a:lvl4pPr>
            <a:lvl5pPr marL="2174351" indent="-241595" defTabSz="984834">
              <a:defRPr>
                <a:solidFill>
                  <a:schemeClr val="tx1"/>
                </a:solidFill>
                <a:latin typeface="Verdana" pitchFamily="34" charset="0"/>
              </a:defRPr>
            </a:lvl5pPr>
            <a:lvl6pPr marL="2657542" indent="-241595" defTabSz="984834" eaLnBrk="0" fontAlgn="base" hangingPunct="0">
              <a:spcBef>
                <a:spcPct val="0"/>
              </a:spcBef>
              <a:spcAft>
                <a:spcPct val="0"/>
              </a:spcAft>
              <a:defRPr>
                <a:solidFill>
                  <a:schemeClr val="tx1"/>
                </a:solidFill>
                <a:latin typeface="Verdana" pitchFamily="34" charset="0"/>
              </a:defRPr>
            </a:lvl6pPr>
            <a:lvl7pPr marL="3140730" indent="-241595" defTabSz="984834" eaLnBrk="0" fontAlgn="base" hangingPunct="0">
              <a:spcBef>
                <a:spcPct val="0"/>
              </a:spcBef>
              <a:spcAft>
                <a:spcPct val="0"/>
              </a:spcAft>
              <a:defRPr>
                <a:solidFill>
                  <a:schemeClr val="tx1"/>
                </a:solidFill>
                <a:latin typeface="Verdana" pitchFamily="34" charset="0"/>
              </a:defRPr>
            </a:lvl7pPr>
            <a:lvl8pPr marL="3623919" indent="-241595" defTabSz="984834" eaLnBrk="0" fontAlgn="base" hangingPunct="0">
              <a:spcBef>
                <a:spcPct val="0"/>
              </a:spcBef>
              <a:spcAft>
                <a:spcPct val="0"/>
              </a:spcAft>
              <a:defRPr>
                <a:solidFill>
                  <a:schemeClr val="tx1"/>
                </a:solidFill>
                <a:latin typeface="Verdana" pitchFamily="34" charset="0"/>
              </a:defRPr>
            </a:lvl8pPr>
            <a:lvl9pPr marL="4107108" indent="-241595" defTabSz="984834" eaLnBrk="0" fontAlgn="base" hangingPunct="0">
              <a:spcBef>
                <a:spcPct val="0"/>
              </a:spcBef>
              <a:spcAft>
                <a:spcPct val="0"/>
              </a:spcAft>
              <a:defRPr>
                <a:solidFill>
                  <a:schemeClr val="tx1"/>
                </a:solidFill>
                <a:latin typeface="Verdana" pitchFamily="34" charset="0"/>
              </a:defRPr>
            </a:lvl9pPr>
          </a:lstStyle>
          <a:p>
            <a:fld id="{C5636005-F6DC-4899-B5F1-E161B4C33A97}" type="slidenum">
              <a:rPr lang="en-US" altLang="en-US" smtClean="0">
                <a:solidFill>
                  <a:prstClr val="black"/>
                </a:solidFill>
                <a:latin typeface="Arial" charset="0"/>
              </a:rPr>
              <a:pPr/>
              <a:t>2</a:t>
            </a:fld>
            <a:endParaRPr lang="en-US" altLang="en-US">
              <a:solidFill>
                <a:prstClr val="black"/>
              </a:solidFill>
              <a:latin typeface="Arial" charset="0"/>
            </a:endParaRPr>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0846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3</a:t>
            </a:fld>
            <a:endParaRPr lang="en-US"/>
          </a:p>
        </p:txBody>
      </p:sp>
    </p:spTree>
    <p:extLst>
      <p:ext uri="{BB962C8B-B14F-4D97-AF65-F5344CB8AC3E}">
        <p14:creationId xmlns:p14="http://schemas.microsoft.com/office/powerpoint/2010/main" val="2815444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4</a:t>
            </a:fld>
            <a:endParaRPr lang="en-US"/>
          </a:p>
        </p:txBody>
      </p:sp>
    </p:spTree>
    <p:extLst>
      <p:ext uri="{BB962C8B-B14F-4D97-AF65-F5344CB8AC3E}">
        <p14:creationId xmlns:p14="http://schemas.microsoft.com/office/powerpoint/2010/main" val="12461368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5</a:t>
            </a:fld>
            <a:endParaRPr lang="en-US"/>
          </a:p>
        </p:txBody>
      </p:sp>
    </p:spTree>
    <p:extLst>
      <p:ext uri="{BB962C8B-B14F-4D97-AF65-F5344CB8AC3E}">
        <p14:creationId xmlns:p14="http://schemas.microsoft.com/office/powerpoint/2010/main" val="22350349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6</a:t>
            </a:fld>
            <a:endParaRPr lang="en-US"/>
          </a:p>
        </p:txBody>
      </p:sp>
    </p:spTree>
    <p:extLst>
      <p:ext uri="{BB962C8B-B14F-4D97-AF65-F5344CB8AC3E}">
        <p14:creationId xmlns:p14="http://schemas.microsoft.com/office/powerpoint/2010/main" val="410667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7</a:t>
            </a:fld>
            <a:endParaRPr lang="en-US"/>
          </a:p>
        </p:txBody>
      </p:sp>
    </p:spTree>
    <p:extLst>
      <p:ext uri="{BB962C8B-B14F-4D97-AF65-F5344CB8AC3E}">
        <p14:creationId xmlns:p14="http://schemas.microsoft.com/office/powerpoint/2010/main" val="1682147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8</a:t>
            </a:fld>
            <a:endParaRPr lang="en-US"/>
          </a:p>
        </p:txBody>
      </p:sp>
    </p:spTree>
    <p:extLst>
      <p:ext uri="{BB962C8B-B14F-4D97-AF65-F5344CB8AC3E}">
        <p14:creationId xmlns:p14="http://schemas.microsoft.com/office/powerpoint/2010/main" val="590727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681AE6-827A-4718-94D2-9216C44ABD92}" type="slidenum">
              <a:rPr lang="en-US" smtClean="0"/>
              <a:t>9</a:t>
            </a:fld>
            <a:endParaRPr lang="en-US"/>
          </a:p>
        </p:txBody>
      </p:sp>
    </p:spTree>
    <p:extLst>
      <p:ext uri="{BB962C8B-B14F-4D97-AF65-F5344CB8AC3E}">
        <p14:creationId xmlns:p14="http://schemas.microsoft.com/office/powerpoint/2010/main" val="778344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25F82B2-D57F-4E26-AB43-3864A80F38C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C52CB-5854-4C7A-A32C-62C1A9ECBBAD}" type="slidenum">
              <a:rPr lang="en-US" smtClean="0"/>
              <a:t>‹#›</a:t>
            </a:fld>
            <a:endParaRPr lang="en-US"/>
          </a:p>
        </p:txBody>
      </p:sp>
    </p:spTree>
    <p:extLst>
      <p:ext uri="{BB962C8B-B14F-4D97-AF65-F5344CB8AC3E}">
        <p14:creationId xmlns:p14="http://schemas.microsoft.com/office/powerpoint/2010/main" val="18098203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F82B2-D57F-4E26-AB43-3864A80F38C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C52CB-5854-4C7A-A32C-62C1A9ECBBAD}" type="slidenum">
              <a:rPr lang="en-US" smtClean="0"/>
              <a:t>‹#›</a:t>
            </a:fld>
            <a:endParaRPr lang="en-US"/>
          </a:p>
        </p:txBody>
      </p:sp>
    </p:spTree>
    <p:extLst>
      <p:ext uri="{BB962C8B-B14F-4D97-AF65-F5344CB8AC3E}">
        <p14:creationId xmlns:p14="http://schemas.microsoft.com/office/powerpoint/2010/main" val="320034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F82B2-D57F-4E26-AB43-3864A80F38C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C52CB-5854-4C7A-A32C-62C1A9ECBBAD}" type="slidenum">
              <a:rPr lang="en-US" smtClean="0"/>
              <a:t>‹#›</a:t>
            </a:fld>
            <a:endParaRPr lang="en-US"/>
          </a:p>
        </p:txBody>
      </p:sp>
    </p:spTree>
    <p:extLst>
      <p:ext uri="{BB962C8B-B14F-4D97-AF65-F5344CB8AC3E}">
        <p14:creationId xmlns:p14="http://schemas.microsoft.com/office/powerpoint/2010/main" val="14001415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68350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3949561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3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1631136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603733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2370989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4804440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5554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5F82B2-D57F-4E26-AB43-3864A80F38C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C52CB-5854-4C7A-A32C-62C1A9ECBBAD}" type="slidenum">
              <a:rPr lang="en-US" smtClean="0"/>
              <a:t>‹#›</a:t>
            </a:fld>
            <a:endParaRPr lang="en-US"/>
          </a:p>
        </p:txBody>
      </p:sp>
    </p:spTree>
    <p:extLst>
      <p:ext uri="{BB962C8B-B14F-4D97-AF65-F5344CB8AC3E}">
        <p14:creationId xmlns:p14="http://schemas.microsoft.com/office/powerpoint/2010/main" val="39850293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76742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5699746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52324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9"/>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88497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6336562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9144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10"/>
          <p:cNvSpPr/>
          <p:nvPr/>
        </p:nvSpPr>
        <p:spPr>
          <a:xfrm>
            <a:off x="4762" y="0"/>
            <a:ext cx="9139239" cy="4572001"/>
          </a:xfrm>
          <a:custGeom>
            <a:avLst/>
            <a:gdLst/>
            <a:ahLst/>
            <a:cxnLst/>
            <a:rect l="l" t="t" r="r" b="b"/>
            <a:pathLst>
              <a:path w="9139239" h="4572001">
                <a:moveTo>
                  <a:pt x="9139239" y="4171458"/>
                </a:moveTo>
                <a:lnTo>
                  <a:pt x="9139239" y="4479120"/>
                </a:lnTo>
                <a:lnTo>
                  <a:pt x="9061857" y="4572001"/>
                </a:lnTo>
                <a:lnTo>
                  <a:pt x="8867616" y="4572001"/>
                </a:lnTo>
                <a:cubicBezTo>
                  <a:pt x="8974940" y="4496648"/>
                  <a:pt x="9059271" y="4392377"/>
                  <a:pt x="9109281" y="4270954"/>
                </a:cubicBez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90287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709456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8" name="Footer Placeholder 7"/>
          <p:cNvSpPr>
            <a:spLocks noGrp="1"/>
          </p:cNvSpPr>
          <p:nvPr>
            <p:ph type="ftr" sz="quarter" idx="11"/>
          </p:nvPr>
        </p:nvSpPr>
        <p:spPr/>
        <p:txBody>
          <a:bodyPr/>
          <a:lstStyle/>
          <a:p>
            <a:endParaRPr lang="en-US" dirty="0">
              <a:solidFill>
                <a:prstClr val="black">
                  <a:lumMod val="95000"/>
                  <a:lumOff val="5000"/>
                </a:prstClr>
              </a:solidFill>
            </a:endParaRPr>
          </a:p>
        </p:txBody>
      </p:sp>
      <p:sp>
        <p:nvSpPr>
          <p:cNvPr id="9" name="Slide Number Placeholder 8"/>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405413764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4" name="Footer Placeholder 3"/>
          <p:cNvSpPr>
            <a:spLocks noGrp="1"/>
          </p:cNvSpPr>
          <p:nvPr>
            <p:ph type="ftr" sz="quarter" idx="11"/>
          </p:nvPr>
        </p:nvSpPr>
        <p:spPr/>
        <p:txBody>
          <a:bodyPr/>
          <a:lstStyle/>
          <a:p>
            <a:endParaRPr lang="en-US" dirty="0">
              <a:solidFill>
                <a:prstClr val="black">
                  <a:lumMod val="95000"/>
                  <a:lumOff val="5000"/>
                </a:prstClr>
              </a:solidFill>
            </a:endParaRPr>
          </a:p>
        </p:txBody>
      </p:sp>
      <p:sp>
        <p:nvSpPr>
          <p:cNvPr id="5" name="Slide Number Placeholder 4"/>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22630073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3" name="Footer Placeholder 2"/>
          <p:cNvSpPr>
            <a:spLocks noGrp="1"/>
          </p:cNvSpPr>
          <p:nvPr>
            <p:ph type="ftr" sz="quarter" idx="11"/>
          </p:nvPr>
        </p:nvSpPr>
        <p:spPr/>
        <p:txBody>
          <a:bodyPr/>
          <a:lstStyle/>
          <a:p>
            <a:endParaRPr lang="en-US" dirty="0">
              <a:solidFill>
                <a:prstClr val="black">
                  <a:lumMod val="95000"/>
                  <a:lumOff val="5000"/>
                </a:prstClr>
              </a:solidFill>
            </a:endParaRPr>
          </a:p>
        </p:txBody>
      </p:sp>
      <p:sp>
        <p:nvSpPr>
          <p:cNvPr id="4" name="Slide Number Placeholder 3"/>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661844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5F82B2-D57F-4E26-AB43-3864A80F38CD}" type="datetimeFigureOut">
              <a:rPr lang="en-US" smtClean="0"/>
              <a:t>11/10/2020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4C52CB-5854-4C7A-A32C-62C1A9ECBBAD}" type="slidenum">
              <a:rPr lang="en-US" smtClean="0"/>
              <a:t>‹#›</a:t>
            </a:fld>
            <a:endParaRPr lang="en-US"/>
          </a:p>
        </p:txBody>
      </p:sp>
    </p:spTree>
    <p:extLst>
      <p:ext uri="{BB962C8B-B14F-4D97-AF65-F5344CB8AC3E}">
        <p14:creationId xmlns:p14="http://schemas.microsoft.com/office/powerpoint/2010/main" val="35368397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3687850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1">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5000"/>
                    <a:lumOff val="5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6" name="Footer Placeholder 5"/>
          <p:cNvSpPr>
            <a:spLocks noGrp="1"/>
          </p:cNvSpPr>
          <p:nvPr>
            <p:ph type="ftr" sz="quarter" idx="11"/>
          </p:nvPr>
        </p:nvSpPr>
        <p:spPr/>
        <p:txBody>
          <a:bodyPr/>
          <a:lstStyle/>
          <a:p>
            <a:endParaRPr lang="en-US" dirty="0">
              <a:solidFill>
                <a:prstClr val="black">
                  <a:lumMod val="95000"/>
                  <a:lumOff val="5000"/>
                </a:prstClr>
              </a:solidFill>
            </a:endParaRPr>
          </a:p>
        </p:txBody>
      </p:sp>
      <p:sp>
        <p:nvSpPr>
          <p:cNvPr id="7" name="Slide Number Placeholder 6"/>
          <p:cNvSpPr>
            <a:spLocks noGrp="1"/>
          </p:cNvSpPr>
          <p:nvPr>
            <p:ph type="sldNum" sz="quarter" idx="12"/>
          </p:nvPr>
        </p:nvSpPr>
        <p:spPr/>
        <p:txBody>
          <a:bodyPr/>
          <a:lstStyle/>
          <a:p>
            <a:fld id="{867E5644-1E61-4311-A31E-84CB9C7AA8A9}"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8" name="Straight Connector 7"/>
          <p:cNvCxnSpPr/>
          <p:nvPr/>
        </p:nvCxnSpPr>
        <p:spPr>
          <a:xfrm flipV="1">
            <a:off x="6290132"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98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spTree>
    <p:extLst>
      <p:ext uri="{BB962C8B-B14F-4D97-AF65-F5344CB8AC3E}">
        <p14:creationId xmlns:p14="http://schemas.microsoft.com/office/powerpoint/2010/main" val="39313308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smtClean="0">
                <a:solidFill>
                  <a:prstClr val="black">
                    <a:lumMod val="95000"/>
                    <a:lumOff val="5000"/>
                  </a:prstClr>
                </a:solidFill>
              </a:rPr>
              <a:pPr/>
              <a:t>11/10/2020</a:t>
            </a:fld>
            <a:endParaRPr lang="en-US" dirty="0">
              <a:solidFill>
                <a:prstClr val="black">
                  <a:lumMod val="95000"/>
                  <a:lumOff val="5000"/>
                </a:prstClr>
              </a:solidFill>
            </a:endParaRPr>
          </a:p>
        </p:txBody>
      </p:sp>
      <p:sp>
        <p:nvSpPr>
          <p:cNvPr id="5" name="Footer Placeholder 4"/>
          <p:cNvSpPr>
            <a:spLocks noGrp="1"/>
          </p:cNvSpPr>
          <p:nvPr>
            <p:ph type="ftr" sz="quarter" idx="11"/>
          </p:nvPr>
        </p:nvSpPr>
        <p:spPr/>
        <p:txBody>
          <a:bodyPr/>
          <a:lstStyle/>
          <a:p>
            <a:endParaRPr lang="en-US" dirty="0">
              <a:solidFill>
                <a:prstClr val="black">
                  <a:lumMod val="95000"/>
                  <a:lumOff val="5000"/>
                </a:prstClr>
              </a:solidFill>
            </a:endParaRPr>
          </a:p>
        </p:txBody>
      </p:sp>
      <p:sp>
        <p:nvSpPr>
          <p:cNvPr id="6" name="Slide Number Placeholder 5"/>
          <p:cNvSpPr>
            <a:spLocks noGrp="1"/>
          </p:cNvSpPr>
          <p:nvPr>
            <p:ph type="sldNum" sz="quarter" idx="12"/>
          </p:nvPr>
        </p:nvSpPr>
        <p:spPr/>
        <p:txBody>
          <a:bodyPr/>
          <a:lstStyle/>
          <a:p>
            <a:fld id="{4FAB73BC-B049-4115-A692-8D63A059BFB8}" type="slidenum">
              <a:rPr lang="en-US" smtClean="0">
                <a:solidFill>
                  <a:prstClr val="black">
                    <a:lumMod val="95000"/>
                    <a:lumOff val="5000"/>
                  </a:prstClr>
                </a:solidFill>
              </a:rPr>
              <a:pPr/>
              <a:t>‹#›</a:t>
            </a:fld>
            <a:endParaRPr lang="en-US" dirty="0">
              <a:solidFill>
                <a:prstClr val="black">
                  <a:lumMod val="95000"/>
                  <a:lumOff val="5000"/>
                </a:prstClr>
              </a:solidFill>
            </a:endParaRPr>
          </a:p>
        </p:txBody>
      </p:sp>
      <p:cxnSp>
        <p:nvCxnSpPr>
          <p:cNvPr id="7" name="Straight Connector 6"/>
          <p:cNvCxnSpPr/>
          <p:nvPr/>
        </p:nvCxnSpPr>
        <p:spPr>
          <a:xfrm rot="5400000" flipV="1">
            <a:off x="7543800" y="173563"/>
            <a:ext cx="0" cy="685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9172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25F82B2-D57F-4E26-AB43-3864A80F38CD}"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C52CB-5854-4C7A-A32C-62C1A9ECBBAD}" type="slidenum">
              <a:rPr lang="en-US" smtClean="0"/>
              <a:t>‹#›</a:t>
            </a:fld>
            <a:endParaRPr lang="en-US"/>
          </a:p>
        </p:txBody>
      </p:sp>
    </p:spTree>
    <p:extLst>
      <p:ext uri="{BB962C8B-B14F-4D97-AF65-F5344CB8AC3E}">
        <p14:creationId xmlns:p14="http://schemas.microsoft.com/office/powerpoint/2010/main" val="31014425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25F82B2-D57F-4E26-AB43-3864A80F38CD}" type="datetimeFigureOut">
              <a:rPr lang="en-US" smtClean="0"/>
              <a:t>11/10/2020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4C52CB-5854-4C7A-A32C-62C1A9ECBBAD}" type="slidenum">
              <a:rPr lang="en-US" smtClean="0"/>
              <a:t>‹#›</a:t>
            </a:fld>
            <a:endParaRPr lang="en-US"/>
          </a:p>
        </p:txBody>
      </p:sp>
    </p:spTree>
    <p:extLst>
      <p:ext uri="{BB962C8B-B14F-4D97-AF65-F5344CB8AC3E}">
        <p14:creationId xmlns:p14="http://schemas.microsoft.com/office/powerpoint/2010/main" val="2588868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25F82B2-D57F-4E26-AB43-3864A80F38CD}" type="datetimeFigureOut">
              <a:rPr lang="en-US" smtClean="0"/>
              <a:t>11/10/2020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4C52CB-5854-4C7A-A32C-62C1A9ECBBAD}" type="slidenum">
              <a:rPr lang="en-US" smtClean="0"/>
              <a:t>‹#›</a:t>
            </a:fld>
            <a:endParaRPr lang="en-US"/>
          </a:p>
        </p:txBody>
      </p:sp>
    </p:spTree>
    <p:extLst>
      <p:ext uri="{BB962C8B-B14F-4D97-AF65-F5344CB8AC3E}">
        <p14:creationId xmlns:p14="http://schemas.microsoft.com/office/powerpoint/2010/main" val="2705934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5F82B2-D57F-4E26-AB43-3864A80F38CD}" type="datetimeFigureOut">
              <a:rPr lang="en-US" smtClean="0"/>
              <a:t>11/10/2020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4C52CB-5854-4C7A-A32C-62C1A9ECBBAD}" type="slidenum">
              <a:rPr lang="en-US" smtClean="0"/>
              <a:t>‹#›</a:t>
            </a:fld>
            <a:endParaRPr lang="en-US"/>
          </a:p>
        </p:txBody>
      </p:sp>
    </p:spTree>
    <p:extLst>
      <p:ext uri="{BB962C8B-B14F-4D97-AF65-F5344CB8AC3E}">
        <p14:creationId xmlns:p14="http://schemas.microsoft.com/office/powerpoint/2010/main" val="3616342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5F82B2-D57F-4E26-AB43-3864A80F38CD}"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C52CB-5854-4C7A-A32C-62C1A9ECBBAD}" type="slidenum">
              <a:rPr lang="en-US" smtClean="0"/>
              <a:t>‹#›</a:t>
            </a:fld>
            <a:endParaRPr lang="en-US"/>
          </a:p>
        </p:txBody>
      </p:sp>
    </p:spTree>
    <p:extLst>
      <p:ext uri="{BB962C8B-B14F-4D97-AF65-F5344CB8AC3E}">
        <p14:creationId xmlns:p14="http://schemas.microsoft.com/office/powerpoint/2010/main" val="53436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25F82B2-D57F-4E26-AB43-3864A80F38CD}" type="datetimeFigureOut">
              <a:rPr lang="en-US" smtClean="0"/>
              <a:t>11/10/2020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4C52CB-5854-4C7A-A32C-62C1A9ECBBAD}" type="slidenum">
              <a:rPr lang="en-US" smtClean="0"/>
              <a:t>‹#›</a:t>
            </a:fld>
            <a:endParaRPr lang="en-US"/>
          </a:p>
        </p:txBody>
      </p:sp>
    </p:spTree>
    <p:extLst>
      <p:ext uri="{BB962C8B-B14F-4D97-AF65-F5344CB8AC3E}">
        <p14:creationId xmlns:p14="http://schemas.microsoft.com/office/powerpoint/2010/main" val="10489455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5F82B2-D57F-4E26-AB43-3864A80F38CD}" type="datetimeFigureOut">
              <a:rPr lang="en-US" smtClean="0"/>
              <a:t>11/10/2020</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4C52CB-5854-4C7A-A32C-62C1A9ECBBAD}" type="slidenum">
              <a:rPr lang="en-US" smtClean="0"/>
              <a:t>‹#›</a:t>
            </a:fld>
            <a:endParaRPr lang="en-US"/>
          </a:p>
        </p:txBody>
      </p:sp>
    </p:spTree>
    <p:extLst>
      <p:ext uri="{BB962C8B-B14F-4D97-AF65-F5344CB8AC3E}">
        <p14:creationId xmlns:p14="http://schemas.microsoft.com/office/powerpoint/2010/main" val="21327391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0298CD5-6C1E-4009-B41F-6DF62E31D3BE}" type="datetimeFigureOut">
              <a:rPr lang="en-US" smtClean="0">
                <a:solidFill>
                  <a:prstClr val="black">
                    <a:lumMod val="95000"/>
                    <a:lumOff val="5000"/>
                  </a:prstClr>
                </a:solidFill>
              </a:rPr>
              <a:pPr defTabSz="457200"/>
              <a:t>11/10/2020</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4FAB73BC-B049-4115-A692-8D63A059BFB8}" type="slidenum">
              <a:rPr lang="en-US" smtClean="0">
                <a:solidFill>
                  <a:prstClr val="black">
                    <a:lumMod val="95000"/>
                    <a:lumOff val="5000"/>
                  </a:prstClr>
                </a:solidFill>
              </a:rPr>
              <a:pPr defTabSz="457200"/>
              <a:t>‹#›</a:t>
            </a:fld>
            <a:endParaRPr lang="en-US" dirty="0">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004395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90298CD5-6C1E-4009-B41F-6DF62E31D3BE}" type="datetimeFigureOut">
              <a:rPr lang="en-US" smtClean="0">
                <a:solidFill>
                  <a:prstClr val="black">
                    <a:lumMod val="95000"/>
                    <a:lumOff val="5000"/>
                  </a:prstClr>
                </a:solidFill>
              </a:rPr>
              <a:pPr defTabSz="457200"/>
              <a:t>11/10/2020</a:t>
            </a:fld>
            <a:endParaRPr lang="en-US" dirty="0">
              <a:solidFill>
                <a:prstClr val="black">
                  <a:lumMod val="95000"/>
                  <a:lumOff val="5000"/>
                </a:prstClr>
              </a:solidFill>
            </a:endParaRPr>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pPr defTabSz="457200"/>
            <a:endParaRPr lang="en-US" dirty="0">
              <a:solidFill>
                <a:prstClr val="black">
                  <a:lumMod val="95000"/>
                  <a:lumOff val="5000"/>
                </a:prstClr>
              </a:solidFill>
            </a:endParaRP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pPr defTabSz="457200"/>
            <a:fld id="{4FAB73BC-B049-4115-A692-8D63A059BFB8}" type="slidenum">
              <a:rPr lang="en-US" smtClean="0">
                <a:solidFill>
                  <a:prstClr val="black">
                    <a:lumMod val="95000"/>
                    <a:lumOff val="5000"/>
                  </a:prstClr>
                </a:solidFill>
              </a:rPr>
              <a:pPr defTabSz="457200"/>
              <a:t>‹#›</a:t>
            </a:fld>
            <a:endParaRPr lang="en-US" dirty="0">
              <a:solidFill>
                <a:prstClr val="black">
                  <a:lumMod val="95000"/>
                  <a:lumOff val="5000"/>
                </a:prstClr>
              </a:solidFill>
            </a:endParaRPr>
          </a:p>
        </p:txBody>
      </p:sp>
      <p:cxnSp>
        <p:nvCxnSpPr>
          <p:cNvPr id="7" name="Straight Connector 6"/>
          <p:cNvCxnSpPr/>
          <p:nvPr/>
        </p:nvCxnSpPr>
        <p:spPr>
          <a:xfrm flipV="1">
            <a:off x="5715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682700"/>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hyperlink" Target="http://thearc.org/wp-content/uploads/2020/09/Decision-Making-Supports-Center-for-Future-Planning-1.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autisticadvocacy.org/2016/02/the-right-to-make-choices-new-resource-on-supported-decision-making/" TargetMode="External"/><Relationship Id="rId5" Type="http://schemas.openxmlformats.org/officeDocument/2006/relationships/hyperlink" Target="http://www.supporteddecisionmaking.org/legal-resource/supported-decision-making-and-role-siblings-presentation" TargetMode="External"/><Relationship Id="rId4" Type="http://schemas.openxmlformats.org/officeDocument/2006/relationships/hyperlink" Target="http://supporteddecisionmaking.org/abou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cid:image001.png@01CAAB27.1D717710" TargetMode="Externa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429173"/>
            <a:ext cx="9144000" cy="1275588"/>
          </a:xfrm>
        </p:spPr>
        <p:txBody>
          <a:bodyPr>
            <a:normAutofit/>
          </a:bodyPr>
          <a:lstStyle/>
          <a:p>
            <a:pPr algn="ctr"/>
            <a:r>
              <a:rPr lang="en-US" b="1" cap="none" dirty="0">
                <a:latin typeface="Times New Roman" panose="02020603050405020304" pitchFamily="18" charset="0"/>
                <a:cs typeface="Times New Roman" panose="02020603050405020304" pitchFamily="18" charset="0"/>
              </a:rPr>
              <a:t>Future Planning Resources</a:t>
            </a:r>
            <a:endParaRPr lang="en-US" sz="3600" b="1" cap="none" dirty="0">
              <a:latin typeface="Times New Roman" panose="02020603050405020304" pitchFamily="18" charset="0"/>
              <a:cs typeface="Times New Roman" panose="02020603050405020304" pitchFamily="18" charset="0"/>
            </a:endParaRPr>
          </a:p>
        </p:txBody>
      </p:sp>
      <p:sp>
        <p:nvSpPr>
          <p:cNvPr id="3" name="Subtitle 2"/>
          <p:cNvSpPr>
            <a:spLocks noGrp="1"/>
          </p:cNvSpPr>
          <p:nvPr>
            <p:ph idx="1"/>
          </p:nvPr>
        </p:nvSpPr>
        <p:spPr>
          <a:xfrm>
            <a:off x="0" y="5487271"/>
            <a:ext cx="9144000" cy="1047751"/>
          </a:xfrm>
        </p:spPr>
        <p:txBody>
          <a:bodyPr>
            <a:noAutofit/>
          </a:bodyPr>
          <a:lstStyle/>
          <a:p>
            <a:pPr algn="ctr">
              <a:lnSpc>
                <a:spcPct val="110000"/>
              </a:lnSpc>
              <a:spcBef>
                <a:spcPts val="0"/>
              </a:spcBef>
              <a:spcAft>
                <a:spcPts val="0"/>
              </a:spcAft>
            </a:pPr>
            <a:r>
              <a:rPr lang="en-US" sz="2500" dirty="0">
                <a:latin typeface="Calibri" panose="020F0502020204030204" pitchFamily="34" charset="0"/>
              </a:rPr>
              <a:t>Katie Arnold</a:t>
            </a:r>
          </a:p>
          <a:p>
            <a:pPr algn="ctr">
              <a:lnSpc>
                <a:spcPct val="110000"/>
              </a:lnSpc>
              <a:spcBef>
                <a:spcPts val="0"/>
              </a:spcBef>
              <a:spcAft>
                <a:spcPts val="0"/>
              </a:spcAft>
            </a:pPr>
            <a:r>
              <a:rPr lang="en-US" sz="2500" dirty="0">
                <a:latin typeface="Calibri" panose="020F0502020204030204" pitchFamily="34" charset="0"/>
              </a:rPr>
              <a:t>Sibling Leadership Network</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4775" y="2543102"/>
            <a:ext cx="3863340" cy="256946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22197" y="2667000"/>
            <a:ext cx="3121803" cy="2381908"/>
          </a:xfrm>
          <a:prstGeom prst="rect">
            <a:avLst/>
          </a:prstGeom>
        </p:spPr>
      </p:pic>
      <p:pic>
        <p:nvPicPr>
          <p:cNvPr id="7" name="Picture 6"/>
          <p:cNvPicPr>
            <a:picLocks noChangeAspect="1"/>
          </p:cNvPicPr>
          <p:nvPr/>
        </p:nvPicPr>
        <p:blipFill>
          <a:blip r:embed="rId5"/>
          <a:stretch>
            <a:fillRect/>
          </a:stretch>
        </p:blipFill>
        <p:spPr>
          <a:xfrm>
            <a:off x="2067374" y="1983345"/>
            <a:ext cx="4388133" cy="3407805"/>
          </a:xfrm>
          <a:prstGeom prst="rect">
            <a:avLst/>
          </a:prstGeom>
        </p:spPr>
      </p:pic>
    </p:spTree>
    <p:extLst>
      <p:ext uri="{BB962C8B-B14F-4D97-AF65-F5344CB8AC3E}">
        <p14:creationId xmlns:p14="http://schemas.microsoft.com/office/powerpoint/2010/main" val="34871587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10149"/>
            <a:ext cx="7886700" cy="1325563"/>
          </a:xfrm>
        </p:spPr>
        <p:txBody>
          <a:bodyPr/>
          <a:lstStyle/>
          <a:p>
            <a:pPr algn="ctr"/>
            <a:r>
              <a:rPr lang="en-US" dirty="0"/>
              <a:t>Legal Planning:</a:t>
            </a:r>
            <a:br>
              <a:rPr lang="en-US" dirty="0"/>
            </a:br>
            <a:r>
              <a:rPr lang="en-US" dirty="0"/>
              <a:t>Supported Decision-making</a:t>
            </a:r>
          </a:p>
        </p:txBody>
      </p:sp>
      <p:sp>
        <p:nvSpPr>
          <p:cNvPr id="3" name="Content Placeholder 2"/>
          <p:cNvSpPr>
            <a:spLocks noGrp="1"/>
          </p:cNvSpPr>
          <p:nvPr>
            <p:ph idx="1"/>
          </p:nvPr>
        </p:nvSpPr>
        <p:spPr>
          <a:xfrm>
            <a:off x="628650" y="1346394"/>
            <a:ext cx="7886700" cy="4351338"/>
          </a:xfrm>
        </p:spPr>
        <p:txBody>
          <a:bodyPr/>
          <a:lstStyle/>
          <a:p>
            <a:r>
              <a:rPr lang="en-US" dirty="0"/>
              <a:t>A process of supporting an adult with disabilities to make his or her own decisions that fosters the person’s self-determination and does not take away their rights. </a:t>
            </a:r>
          </a:p>
          <a:p>
            <a:pPr marL="0" indent="0">
              <a:buNone/>
            </a:pPr>
            <a:endParaRPr lang="en-US" i="1" dirty="0"/>
          </a:p>
          <a:p>
            <a:pPr marL="0" indent="0">
              <a:buNone/>
            </a:pPr>
            <a:r>
              <a:rPr lang="en-US" i="1" dirty="0"/>
              <a:t>Think about ways that you can support your siblings with disabilities to make decisions for themselves.  </a:t>
            </a:r>
            <a:endParaRPr lang="en-US" dirty="0"/>
          </a:p>
          <a:p>
            <a:pPr marL="0" indent="0">
              <a:buNone/>
            </a:pPr>
            <a:endParaRPr lang="en-US" dirty="0"/>
          </a:p>
        </p:txBody>
      </p:sp>
      <p:pic>
        <p:nvPicPr>
          <p:cNvPr id="5" name="Picture 4"/>
          <p:cNvPicPr>
            <a:picLocks noChangeAspect="1"/>
          </p:cNvPicPr>
          <p:nvPr/>
        </p:nvPicPr>
        <p:blipFill>
          <a:blip r:embed="rId3"/>
          <a:stretch>
            <a:fillRect/>
          </a:stretch>
        </p:blipFill>
        <p:spPr>
          <a:xfrm>
            <a:off x="3297115" y="4776473"/>
            <a:ext cx="3129698" cy="2081527"/>
          </a:xfrm>
          <a:prstGeom prst="rect">
            <a:avLst/>
          </a:prstGeom>
        </p:spPr>
      </p:pic>
    </p:spTree>
    <p:extLst>
      <p:ext uri="{BB962C8B-B14F-4D97-AF65-F5344CB8AC3E}">
        <p14:creationId xmlns:p14="http://schemas.microsoft.com/office/powerpoint/2010/main" val="2928692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92664" y="185879"/>
            <a:ext cx="4939868" cy="1286160"/>
          </a:xfrm>
        </p:spPr>
        <p:txBody>
          <a:bodyPr anchor="b">
            <a:normAutofit/>
          </a:bodyPr>
          <a:lstStyle/>
          <a:p>
            <a:r>
              <a:rPr lang="en-US" sz="4100" dirty="0"/>
              <a:t>Supported Decision-making Resources</a:t>
            </a:r>
          </a:p>
        </p:txBody>
      </p:sp>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767"/>
          <a:stretch/>
        </p:blipFill>
        <p:spPr>
          <a:xfrm>
            <a:off x="20" y="10"/>
            <a:ext cx="3476673" cy="6857990"/>
          </a:xfrm>
          <a:prstGeom prst="rect">
            <a:avLst/>
          </a:prstGeom>
          <a:effectLst/>
        </p:spPr>
      </p:pic>
      <p:cxnSp>
        <p:nvCxnSpPr>
          <p:cNvPr id="10" name="Straight Connector 9">
            <a:extLst>
              <a:ext uri="{FF2B5EF4-FFF2-40B4-BE49-F238E27FC236}">
                <a16:creationId xmlns:a16="http://schemas.microsoft.com/office/drawing/2014/main" xmlns="" id="{A7F400EE-A8A5-48AF-B4D6-291B52C6F0B0}"/>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3810700" y="2115117"/>
            <a:ext cx="4732020" cy="0"/>
          </a:xfrm>
          <a:prstGeom prst="line">
            <a:avLst/>
          </a:prstGeom>
          <a:ln w="19050">
            <a:solidFill>
              <a:srgbClr val="6E91C0"/>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26069" y="1472039"/>
            <a:ext cx="5461683" cy="5501575"/>
          </a:xfrm>
        </p:spPr>
        <p:txBody>
          <a:bodyPr>
            <a:noAutofit/>
          </a:bodyPr>
          <a:lstStyle/>
          <a:p>
            <a:r>
              <a:rPr lang="en-US" sz="2000" dirty="0"/>
              <a:t>Sibling Survival Guide chapter on Future Planning</a:t>
            </a:r>
          </a:p>
          <a:p>
            <a:r>
              <a:rPr lang="en-US" sz="2000" dirty="0"/>
              <a:t>National Resource Center on Supported Decision-Making: </a:t>
            </a:r>
            <a:r>
              <a:rPr lang="en-US" sz="2000" u="sng" dirty="0">
                <a:hlinkClick r:id="rId4"/>
              </a:rPr>
              <a:t>http://supporteddecisionmaking.org/about</a:t>
            </a:r>
            <a:endParaRPr lang="en-US" sz="2000" u="sng" dirty="0"/>
          </a:p>
          <a:p>
            <a:r>
              <a:rPr lang="en-US" sz="2000" dirty="0"/>
              <a:t>Supported Decision-making and the Sibling Role: </a:t>
            </a:r>
            <a:r>
              <a:rPr lang="en-US" sz="2000" u="sng" dirty="0">
                <a:hlinkClick r:id="rId5"/>
              </a:rPr>
              <a:t>http://www.supporteddecisionmaking.org/legal-resource/supported-decision-making-and-role-siblings-presentation</a:t>
            </a:r>
            <a:r>
              <a:rPr lang="en-US" sz="2000" dirty="0"/>
              <a:t>  </a:t>
            </a:r>
          </a:p>
          <a:p>
            <a:r>
              <a:rPr lang="en-US" sz="2000" dirty="0"/>
              <a:t>Autistic Self Advocacy Network : </a:t>
            </a:r>
            <a:r>
              <a:rPr lang="en-US" sz="2000" u="sng" dirty="0">
                <a:hlinkClick r:id="rId6"/>
              </a:rPr>
              <a:t>https://autisticadvocacy.org/2016/02/the-right-to-make-choices-new-resource-on-supported-decision-making/</a:t>
            </a:r>
            <a:endParaRPr lang="en-US" sz="2000" u="sng" dirty="0"/>
          </a:p>
          <a:p>
            <a:r>
              <a:rPr lang="en-US" sz="2000" u="sng" dirty="0"/>
              <a:t>The Arc’s Center for Future Planning:</a:t>
            </a:r>
          </a:p>
          <a:p>
            <a:r>
              <a:rPr lang="en-US" sz="2000" dirty="0">
                <a:hlinkClick r:id="rId7"/>
              </a:rPr>
              <a:t>http://thearc.org/wp-content/uploads/2020/09/Decision-Making-Supports-Center-for-Future-Planning-1.pdf</a:t>
            </a:r>
            <a:r>
              <a:rPr lang="en-US" sz="2000" u="sng" dirty="0"/>
              <a:t> </a:t>
            </a:r>
            <a:endParaRPr lang="en-US" sz="2000" dirty="0"/>
          </a:p>
        </p:txBody>
      </p:sp>
    </p:spTree>
    <p:extLst>
      <p:ext uri="{BB962C8B-B14F-4D97-AF65-F5344CB8AC3E}">
        <p14:creationId xmlns:p14="http://schemas.microsoft.com/office/powerpoint/2010/main" val="13693148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64093" y="239879"/>
            <a:ext cx="4939868" cy="1676603"/>
          </a:xfrm>
        </p:spPr>
        <p:txBody>
          <a:bodyPr>
            <a:normAutofit/>
          </a:bodyPr>
          <a:lstStyle/>
          <a:p>
            <a:r>
              <a:rPr lang="en-US" dirty="0"/>
              <a:t>Surrogate/Substitute</a:t>
            </a:r>
            <a:br>
              <a:rPr lang="en-US" dirty="0"/>
            </a:br>
            <a:r>
              <a:rPr lang="en-US" dirty="0"/>
              <a:t> Decision-making</a:t>
            </a:r>
          </a:p>
        </p:txBody>
      </p:sp>
      <p:pic>
        <p:nvPicPr>
          <p:cNvPr id="5" name="Picture 4"/>
          <p:cNvPicPr>
            <a:picLocks noChangeAspect="1"/>
          </p:cNvPicPr>
          <p:nvPr/>
        </p:nvPicPr>
        <p:blipFill rotWithShape="1">
          <a:blip r:embed="rId3"/>
          <a:srcRect l="36720" r="23357" b="-2"/>
          <a:stretch/>
        </p:blipFill>
        <p:spPr>
          <a:xfrm>
            <a:off x="20" y="10"/>
            <a:ext cx="3476673" cy="6857990"/>
          </a:xfrm>
          <a:prstGeom prst="rect">
            <a:avLst/>
          </a:prstGeom>
          <a:effectLst/>
        </p:spPr>
      </p:pic>
      <p:sp>
        <p:nvSpPr>
          <p:cNvPr id="3" name="Content Placeholder 2"/>
          <p:cNvSpPr>
            <a:spLocks noGrp="1"/>
          </p:cNvSpPr>
          <p:nvPr>
            <p:ph idx="1"/>
          </p:nvPr>
        </p:nvSpPr>
        <p:spPr>
          <a:xfrm>
            <a:off x="3724073" y="1916482"/>
            <a:ext cx="5419908" cy="4941518"/>
          </a:xfrm>
        </p:spPr>
        <p:txBody>
          <a:bodyPr>
            <a:normAutofit/>
          </a:bodyPr>
          <a:lstStyle/>
          <a:p>
            <a:r>
              <a:rPr lang="en-US" sz="2000" b="1" dirty="0"/>
              <a:t>Representative Payee </a:t>
            </a:r>
            <a:r>
              <a:rPr lang="en-US" sz="2000" dirty="0"/>
              <a:t>is an individual or organization that serves as a representative to help a person manage his or her government benefits. </a:t>
            </a:r>
          </a:p>
          <a:p>
            <a:r>
              <a:rPr lang="en-US" sz="2000" b="1" dirty="0"/>
              <a:t>Power of attorney</a:t>
            </a:r>
            <a:r>
              <a:rPr lang="en-US" sz="2000" dirty="0"/>
              <a:t> is when someone is given authority to make legal and financial decisions on a person’s behalf</a:t>
            </a:r>
          </a:p>
          <a:p>
            <a:r>
              <a:rPr lang="en-US" sz="2000" b="1" dirty="0"/>
              <a:t>Health Care Surrogacy/Proxy</a:t>
            </a:r>
            <a:r>
              <a:rPr lang="en-US" sz="2000" dirty="0"/>
              <a:t> is a document that allows an individual to appoint someone to make health care decisions for them if they are or become unable to make these types of decisions by themselves. </a:t>
            </a:r>
          </a:p>
          <a:p>
            <a:r>
              <a:rPr lang="en-US" sz="2000" b="1" dirty="0"/>
              <a:t>Guardianship</a:t>
            </a:r>
            <a:r>
              <a:rPr lang="en-US" sz="2000" dirty="0"/>
              <a:t> is when someone is designated to make decisions on behalf of someone else. This should be the last option to consider because it can take away rights of people. </a:t>
            </a:r>
          </a:p>
        </p:txBody>
      </p:sp>
    </p:spTree>
    <p:extLst>
      <p:ext uri="{BB962C8B-B14F-4D97-AF65-F5344CB8AC3E}">
        <p14:creationId xmlns:p14="http://schemas.microsoft.com/office/powerpoint/2010/main" val="17638305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xmlns="" id="{867D4867-5BA7-4462-B2F6-A23F4A622AA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3490722" cy="6858000"/>
          </a:xfrm>
          <a:prstGeom prst="rect">
            <a:avLst/>
          </a:prstGeom>
          <a:solidFill>
            <a:srgbClr val="3F3F3F"/>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64514" name="Rectangle 2"/>
          <p:cNvSpPr>
            <a:spLocks noGrp="1" noChangeArrowheads="1"/>
          </p:cNvSpPr>
          <p:nvPr>
            <p:ph type="title"/>
          </p:nvPr>
        </p:nvSpPr>
        <p:spPr>
          <a:xfrm>
            <a:off x="482601" y="623392"/>
            <a:ext cx="2522980" cy="1607060"/>
          </a:xfrm>
          <a:noFill/>
          <a:ln w="19050">
            <a:solidFill>
              <a:schemeClr val="tx1"/>
            </a:solidFill>
          </a:ln>
        </p:spPr>
        <p:txBody>
          <a:bodyPr wrap="square" anchor="ctr">
            <a:normAutofit/>
          </a:bodyPr>
          <a:lstStyle/>
          <a:p>
            <a:pPr algn="ctr" eaLnBrk="1" hangingPunct="1"/>
            <a:r>
              <a:rPr lang="en-US" altLang="en-US" sz="2400" b="1">
                <a:effectLst/>
              </a:rPr>
              <a:t>The Future is Now</a:t>
            </a:r>
            <a:br>
              <a:rPr lang="en-US" altLang="en-US" sz="2400" b="1">
                <a:effectLst/>
              </a:rPr>
            </a:br>
            <a:endParaRPr lang="en-US" altLang="en-US" sz="2400">
              <a:effectLst/>
            </a:endParaRPr>
          </a:p>
        </p:txBody>
      </p:sp>
      <p:sp>
        <p:nvSpPr>
          <p:cNvPr id="2" name="Content Placeholder 1"/>
          <p:cNvSpPr>
            <a:spLocks noGrp="1"/>
          </p:cNvSpPr>
          <p:nvPr>
            <p:ph idx="1"/>
          </p:nvPr>
        </p:nvSpPr>
        <p:spPr>
          <a:xfrm>
            <a:off x="482601" y="2638043"/>
            <a:ext cx="2699010" cy="3596565"/>
          </a:xfrm>
        </p:spPr>
        <p:txBody>
          <a:bodyPr>
            <a:normAutofit/>
          </a:bodyPr>
          <a:lstStyle/>
          <a:p>
            <a:pPr marL="0" indent="0">
              <a:buNone/>
            </a:pPr>
            <a:r>
              <a:rPr lang="en-US" sz="2000" dirty="0"/>
              <a:t>An evidence-based curriculum for families to plan for the future that is person-centered and family-centered.</a:t>
            </a:r>
          </a:p>
        </p:txBody>
      </p:sp>
      <p:pic>
        <p:nvPicPr>
          <p:cNvPr id="3" name="Picture 2"/>
          <p:cNvPicPr>
            <a:picLocks noChangeAspect="1"/>
          </p:cNvPicPr>
          <p:nvPr/>
        </p:nvPicPr>
        <p:blipFill>
          <a:blip r:embed="rId3"/>
          <a:stretch>
            <a:fillRect/>
          </a:stretch>
        </p:blipFill>
        <p:spPr>
          <a:xfrm>
            <a:off x="4160043" y="643467"/>
            <a:ext cx="4314635" cy="5410199"/>
          </a:xfrm>
          <a:prstGeom prst="rect">
            <a:avLst/>
          </a:prstGeom>
        </p:spPr>
      </p:pic>
    </p:spTree>
    <p:extLst>
      <p:ext uri="{BB962C8B-B14F-4D97-AF65-F5344CB8AC3E}">
        <p14:creationId xmlns:p14="http://schemas.microsoft.com/office/powerpoint/2010/main" val="1220211819"/>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363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47271" y="1012004"/>
            <a:ext cx="2562119" cy="4795408"/>
          </a:xfrm>
        </p:spPr>
        <p:txBody>
          <a:bodyPr>
            <a:normAutofit/>
          </a:bodyPr>
          <a:lstStyle/>
          <a:p>
            <a:r>
              <a:rPr lang="en-US">
                <a:solidFill>
                  <a:srgbClr val="FFFFFF"/>
                </a:solidFill>
              </a:rPr>
              <a:t>Housing Resources and more</a:t>
            </a:r>
          </a:p>
        </p:txBody>
      </p:sp>
      <p:graphicFrame>
        <p:nvGraphicFramePr>
          <p:cNvPr id="21" name="Content Placeholder 2">
            <a:extLst>
              <a:ext uri="{FF2B5EF4-FFF2-40B4-BE49-F238E27FC236}">
                <a16:creationId xmlns:a16="http://schemas.microsoft.com/office/drawing/2014/main" xmlns="" id="{95F80438-FB13-43C8-A49C-99477955A4E8}"/>
              </a:ext>
            </a:extLst>
          </p:cNvPr>
          <p:cNvGraphicFramePr>
            <a:graphicFrameLocks noGrp="1"/>
          </p:cNvGraphicFramePr>
          <p:nvPr>
            <p:ph idx="1"/>
            <p:extLst>
              <p:ext uri="{D42A27DB-BD31-4B8C-83A1-F6EECF244321}">
                <p14:modId xmlns:p14="http://schemas.microsoft.com/office/powerpoint/2010/main" val="4207484255"/>
              </p:ext>
            </p:extLst>
          </p:nvPr>
        </p:nvGraphicFramePr>
        <p:xfrm>
          <a:off x="3895725"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1921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r>
              <a:rPr lang="en-US" b="1" dirty="0"/>
              <a:t>Respite</a:t>
            </a: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275573" y="2480156"/>
            <a:ext cx="4982227" cy="4208739"/>
          </a:xfrm>
        </p:spPr>
        <p:txBody>
          <a:bodyPr>
            <a:normAutofit/>
          </a:bodyPr>
          <a:lstStyle/>
          <a:p>
            <a:r>
              <a:rPr lang="en-US" sz="2000" dirty="0"/>
              <a:t>Respite is when you have someone else look after your loved one while you take a short break </a:t>
            </a:r>
          </a:p>
          <a:p>
            <a:r>
              <a:rPr lang="en-US" sz="2000" dirty="0"/>
              <a:t>It can be provided in your home or a community location</a:t>
            </a:r>
          </a:p>
          <a:p>
            <a:r>
              <a:rPr lang="en-US" sz="2000" dirty="0"/>
              <a:t>All people providing care for a loved one need and deserve a break at some point and it can help the person continue to provide great care and be beneficial to the person they are caring for and their whole family. </a:t>
            </a:r>
          </a:p>
          <a:p>
            <a:endParaRPr lang="en-US" sz="1800" dirty="0"/>
          </a:p>
          <a:p>
            <a:pPr marL="0" indent="0">
              <a:buNone/>
            </a:pPr>
            <a:r>
              <a:rPr lang="en-US" sz="2400" dirty="0"/>
              <a:t>https://archrespite.org/respitelocator</a:t>
            </a:r>
            <a:endParaRPr lang="en-US" sz="1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25253" r="28661" b="-1"/>
          <a:stretch/>
        </p:blipFill>
        <p:spPr>
          <a:xfrm>
            <a:off x="4812427" y="0"/>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39698771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7016" y="0"/>
            <a:ext cx="7886700" cy="1325563"/>
          </a:xfrm>
        </p:spPr>
        <p:txBody>
          <a:bodyPr/>
          <a:lstStyle/>
          <a:p>
            <a:pPr algn="ctr"/>
            <a:r>
              <a:rPr lang="en-US" dirty="0"/>
              <a:t>Taking Care of Yourself</a:t>
            </a:r>
          </a:p>
        </p:txBody>
      </p:sp>
      <p:sp>
        <p:nvSpPr>
          <p:cNvPr id="3" name="Content Placeholder 2"/>
          <p:cNvSpPr>
            <a:spLocks noGrp="1"/>
          </p:cNvSpPr>
          <p:nvPr>
            <p:ph idx="1"/>
          </p:nvPr>
        </p:nvSpPr>
        <p:spPr>
          <a:xfrm>
            <a:off x="687016" y="1157658"/>
            <a:ext cx="7886700" cy="4351338"/>
          </a:xfrm>
        </p:spPr>
        <p:txBody>
          <a:bodyPr/>
          <a:lstStyle/>
          <a:p>
            <a:r>
              <a:rPr lang="en-US" dirty="0">
                <a:latin typeface="Times New Roman" panose="02020603050405020304" pitchFamily="18" charset="0"/>
                <a:cs typeface="Times New Roman" panose="02020603050405020304" pitchFamily="18" charset="0"/>
              </a:rPr>
              <a:t>Self-care can be beneficial to you as well as everyone around you.</a:t>
            </a:r>
          </a:p>
          <a:p>
            <a:pPr marL="0" indent="0">
              <a:buNone/>
            </a:pPr>
            <a:endParaRPr lang="en-US" sz="1050" dirty="0">
              <a:latin typeface="Times New Roman" panose="02020603050405020304" pitchFamily="18" charset="0"/>
              <a:cs typeface="Times New Roman" panose="02020603050405020304" pitchFamily="18" charset="0"/>
            </a:endParaRPr>
          </a:p>
          <a:p>
            <a:r>
              <a:rPr lang="en-US" i="1" dirty="0">
                <a:latin typeface="Times New Roman" panose="02020603050405020304" pitchFamily="18" charset="0"/>
                <a:cs typeface="Times New Roman" panose="02020603050405020304" pitchFamily="18" charset="0"/>
              </a:rPr>
              <a:t>What can you do to take care of yourself?</a:t>
            </a:r>
          </a:p>
          <a:p>
            <a:r>
              <a:rPr lang="en-US" i="1" dirty="0">
                <a:latin typeface="Times New Roman" panose="02020603050405020304" pitchFamily="18" charset="0"/>
                <a:cs typeface="Times New Roman" panose="02020603050405020304" pitchFamily="18" charset="0"/>
              </a:rPr>
              <a:t>Make a list of what helps you feel rejuvenated in your life and what is important for you to take time to do for yourself. </a:t>
            </a:r>
          </a:p>
          <a:p>
            <a:pPr marL="0" indent="0">
              <a:buNone/>
            </a:pPr>
            <a:endParaRPr lang="en-US" sz="1050" i="1"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Planning for the future can be a form  of self-care. </a:t>
            </a:r>
          </a:p>
        </p:txBody>
      </p:sp>
      <p:pic>
        <p:nvPicPr>
          <p:cNvPr id="4" name="Picture 3"/>
          <p:cNvPicPr>
            <a:picLocks noChangeAspect="1"/>
          </p:cNvPicPr>
          <p:nvPr/>
        </p:nvPicPr>
        <p:blipFill rotWithShape="1">
          <a:blip r:embed="rId3"/>
          <a:srcRect t="15620" b="11113"/>
          <a:stretch/>
        </p:blipFill>
        <p:spPr>
          <a:xfrm>
            <a:off x="979251" y="4980526"/>
            <a:ext cx="7094706" cy="1686128"/>
          </a:xfrm>
          <a:prstGeom prst="rect">
            <a:avLst/>
          </a:prstGeom>
        </p:spPr>
      </p:pic>
    </p:spTree>
    <p:extLst>
      <p:ext uri="{BB962C8B-B14F-4D97-AF65-F5344CB8AC3E}">
        <p14:creationId xmlns:p14="http://schemas.microsoft.com/office/powerpoint/2010/main" val="3014405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47472" y="992221"/>
            <a:ext cx="8567928" cy="5503829"/>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pPr algn="ctr">
              <a:lnSpc>
                <a:spcPct val="100000"/>
              </a:lnSpc>
            </a:pPr>
            <a:endParaRPr lang="en-US" sz="1400" cap="none" dirty="0">
              <a:solidFill>
                <a:prstClr val="black">
                  <a:lumMod val="95000"/>
                  <a:lumOff val="5000"/>
                </a:prstClr>
              </a:solidFill>
              <a:latin typeface="Times New Roman" panose="02020603050405020304" pitchFamily="18" charset="0"/>
              <a:cs typeface="Times New Roman" panose="02020603050405020304" pitchFamily="18" charset="0"/>
            </a:endParaRPr>
          </a:p>
          <a:p>
            <a:pPr>
              <a:lnSpc>
                <a:spcPct val="100000"/>
              </a:lnSpc>
            </a:pPr>
            <a:r>
              <a:rPr lang="en-US" sz="4000" cap="none" dirty="0">
                <a:solidFill>
                  <a:prstClr val="black">
                    <a:lumMod val="95000"/>
                    <a:lumOff val="5000"/>
                  </a:prstClr>
                </a:solidFill>
                <a:latin typeface="Times New Roman" panose="02020603050405020304" pitchFamily="18" charset="0"/>
                <a:cs typeface="Times New Roman" panose="02020603050405020304" pitchFamily="18" charset="0"/>
              </a:rPr>
              <a:t>Connect with Siblings with a Mission:</a:t>
            </a:r>
          </a:p>
          <a:p>
            <a:pPr>
              <a:lnSpc>
                <a:spcPct val="100000"/>
              </a:lnSpc>
            </a:pPr>
            <a:r>
              <a:rPr lang="en-US" sz="4000" u="sng" cap="none" dirty="0">
                <a:solidFill>
                  <a:prstClr val="black">
                    <a:lumMod val="95000"/>
                    <a:lumOff val="5000"/>
                  </a:prstClr>
                </a:solidFill>
                <a:latin typeface="Times New Roman" panose="02020603050405020304" pitchFamily="18" charset="0"/>
                <a:cs typeface="Times New Roman" panose="02020603050405020304" pitchFamily="18" charset="0"/>
              </a:rPr>
              <a:t>www.siblingswithamission.org </a:t>
            </a:r>
          </a:p>
          <a:p>
            <a:pPr>
              <a:lnSpc>
                <a:spcPct val="100000"/>
              </a:lnSpc>
            </a:pPr>
            <a:endParaRPr lang="en-US" sz="4000" cap="none" dirty="0">
              <a:solidFill>
                <a:prstClr val="black">
                  <a:lumMod val="95000"/>
                  <a:lumOff val="5000"/>
                </a:prstClr>
              </a:solidFill>
              <a:latin typeface="Times New Roman" panose="02020603050405020304" pitchFamily="18" charset="0"/>
              <a:cs typeface="Times New Roman" panose="02020603050405020304" pitchFamily="18" charset="0"/>
            </a:endParaRPr>
          </a:p>
          <a:p>
            <a:pPr>
              <a:lnSpc>
                <a:spcPct val="100000"/>
              </a:lnSpc>
            </a:pPr>
            <a:r>
              <a:rPr lang="en-US" sz="4000" cap="none" dirty="0">
                <a:solidFill>
                  <a:prstClr val="black">
                    <a:lumMod val="95000"/>
                    <a:lumOff val="5000"/>
                  </a:prstClr>
                </a:solidFill>
                <a:latin typeface="Times New Roman" panose="02020603050405020304" pitchFamily="18" charset="0"/>
                <a:cs typeface="Times New Roman" panose="02020603050405020304" pitchFamily="18" charset="0"/>
              </a:rPr>
              <a:t>Join the SLN: </a:t>
            </a:r>
            <a:r>
              <a:rPr lang="en-US" sz="4000" u="sng" cap="none" dirty="0">
                <a:solidFill>
                  <a:prstClr val="black">
                    <a:lumMod val="95000"/>
                    <a:lumOff val="5000"/>
                  </a:prstClr>
                </a:solidFill>
                <a:latin typeface="Times New Roman" panose="02020603050405020304" pitchFamily="18" charset="0"/>
                <a:cs typeface="Times New Roman" panose="02020603050405020304" pitchFamily="18" charset="0"/>
              </a:rPr>
              <a:t>siblingleadership.org</a:t>
            </a:r>
            <a:r>
              <a:rPr lang="en-US" sz="4000" cap="none" dirty="0">
                <a:solidFill>
                  <a:prstClr val="black">
                    <a:lumMod val="95000"/>
                    <a:lumOff val="5000"/>
                  </a:prstClr>
                </a:solidFill>
                <a:latin typeface="Times New Roman" panose="02020603050405020304" pitchFamily="18" charset="0"/>
                <a:cs typeface="Times New Roman" panose="02020603050405020304" pitchFamily="18" charset="0"/>
              </a:rPr>
              <a:t> </a:t>
            </a:r>
          </a:p>
          <a:p>
            <a:pPr>
              <a:lnSpc>
                <a:spcPct val="100000"/>
              </a:lnSpc>
            </a:pPr>
            <a:endParaRPr lang="en-US" sz="2600" u="sng" cap="none" dirty="0">
              <a:solidFill>
                <a:prstClr val="black">
                  <a:lumMod val="95000"/>
                  <a:lumOff val="5000"/>
                </a:prstClr>
              </a:solidFill>
              <a:latin typeface="Times New Roman" panose="02020603050405020304" pitchFamily="18" charset="0"/>
              <a:cs typeface="Times New Roman" panose="02020603050405020304" pitchFamily="18" charset="0"/>
            </a:endParaRPr>
          </a:p>
          <a:p>
            <a:pPr>
              <a:lnSpc>
                <a:spcPct val="100000"/>
              </a:lnSpc>
            </a:pPr>
            <a:r>
              <a:rPr lang="en-US" sz="3500" cap="none" dirty="0">
                <a:solidFill>
                  <a:prstClr val="black">
                    <a:lumMod val="95000"/>
                    <a:lumOff val="5000"/>
                  </a:prstClr>
                </a:solidFill>
                <a:latin typeface="Times New Roman" panose="02020603050405020304" pitchFamily="18" charset="0"/>
                <a:cs typeface="Times New Roman" panose="02020603050405020304" pitchFamily="18" charset="0"/>
              </a:rPr>
              <a:t>Online networks by Sibling Support Project—Find them on Facebook:</a:t>
            </a:r>
          </a:p>
          <a:p>
            <a:pPr>
              <a:lnSpc>
                <a:spcPct val="100000"/>
              </a:lnSpc>
            </a:pPr>
            <a:endParaRPr lang="en-US" sz="3000" cap="none" dirty="0">
              <a:solidFill>
                <a:prstClr val="black">
                  <a:lumMod val="95000"/>
                  <a:lumOff val="5000"/>
                </a:prstClr>
              </a:solidFill>
              <a:latin typeface="Times New Roman" panose="02020603050405020304" pitchFamily="18" charset="0"/>
              <a:cs typeface="Times New Roman" panose="02020603050405020304" pitchFamily="18" charset="0"/>
            </a:endParaRPr>
          </a:p>
          <a:p>
            <a:pPr marL="1028700" lvl="1" indent="-571500">
              <a:buFont typeface="Arial" panose="020B0604020202020204" pitchFamily="34" charset="0"/>
              <a:buChar char="•"/>
            </a:pPr>
            <a:r>
              <a:rPr lang="en-US" sz="3500" b="1" spc="100" dirty="0" err="1">
                <a:solidFill>
                  <a:prstClr val="black">
                    <a:lumMod val="95000"/>
                    <a:lumOff val="5000"/>
                  </a:prstClr>
                </a:solidFill>
                <a:latin typeface="Times New Roman" panose="02020603050405020304" pitchFamily="18" charset="0"/>
                <a:ea typeface="+mj-ea"/>
                <a:cs typeface="Times New Roman" panose="02020603050405020304" pitchFamily="18" charset="0"/>
              </a:rPr>
              <a:t>SibTeen</a:t>
            </a:r>
            <a:r>
              <a:rPr lang="en-US" sz="3500" b="1" spc="100" dirty="0">
                <a:solidFill>
                  <a:prstClr val="black">
                    <a:lumMod val="95000"/>
                    <a:lumOff val="5000"/>
                  </a:prstClr>
                </a:solidFill>
                <a:latin typeface="Times New Roman" panose="02020603050405020304" pitchFamily="18" charset="0"/>
                <a:ea typeface="+mj-ea"/>
                <a:cs typeface="Times New Roman" panose="02020603050405020304" pitchFamily="18" charset="0"/>
              </a:rPr>
              <a:t>:  </a:t>
            </a:r>
            <a:r>
              <a:rPr lang="en-US" sz="3500" spc="100" dirty="0">
                <a:solidFill>
                  <a:prstClr val="black">
                    <a:lumMod val="95000"/>
                    <a:lumOff val="5000"/>
                  </a:prstClr>
                </a:solidFill>
                <a:latin typeface="Times New Roman" panose="02020603050405020304" pitchFamily="18" charset="0"/>
                <a:ea typeface="+mj-ea"/>
                <a:cs typeface="Times New Roman" panose="02020603050405020304" pitchFamily="18" charset="0"/>
              </a:rPr>
              <a:t>for teenager</a:t>
            </a:r>
          </a:p>
          <a:p>
            <a:pPr marL="1028700" lvl="1" indent="-571500">
              <a:buFont typeface="Arial" panose="020B0604020202020204" pitchFamily="34" charset="0"/>
              <a:buChar char="•"/>
            </a:pPr>
            <a:r>
              <a:rPr lang="en-US" sz="3500" b="1" spc="100" dirty="0">
                <a:solidFill>
                  <a:prstClr val="black">
                    <a:lumMod val="95000"/>
                    <a:lumOff val="5000"/>
                  </a:prstClr>
                </a:solidFill>
                <a:latin typeface="Times New Roman" panose="02020603050405020304" pitchFamily="18" charset="0"/>
                <a:ea typeface="+mj-ea"/>
                <a:cs typeface="Times New Roman" panose="02020603050405020304" pitchFamily="18" charset="0"/>
              </a:rPr>
              <a:t>Sib20:  </a:t>
            </a:r>
            <a:r>
              <a:rPr lang="en-US" sz="3500" spc="100" dirty="0">
                <a:solidFill>
                  <a:prstClr val="black">
                    <a:lumMod val="95000"/>
                    <a:lumOff val="5000"/>
                  </a:prstClr>
                </a:solidFill>
                <a:latin typeface="Times New Roman" panose="02020603050405020304" pitchFamily="18" charset="0"/>
                <a:ea typeface="+mj-ea"/>
                <a:cs typeface="Times New Roman" panose="02020603050405020304" pitchFamily="18" charset="0"/>
              </a:rPr>
              <a:t>for sibs in their 20</a:t>
            </a:r>
          </a:p>
          <a:p>
            <a:pPr marL="1028700" lvl="1" indent="-571500">
              <a:buFont typeface="Arial" panose="020B0604020202020204" pitchFamily="34" charset="0"/>
              <a:buChar char="•"/>
            </a:pPr>
            <a:r>
              <a:rPr lang="en-US" sz="3500" b="1" spc="100" dirty="0" err="1">
                <a:solidFill>
                  <a:prstClr val="black">
                    <a:lumMod val="95000"/>
                    <a:lumOff val="5000"/>
                  </a:prstClr>
                </a:solidFill>
                <a:latin typeface="Times New Roman" panose="02020603050405020304" pitchFamily="18" charset="0"/>
                <a:ea typeface="+mj-ea"/>
                <a:cs typeface="Times New Roman" panose="02020603050405020304" pitchFamily="18" charset="0"/>
              </a:rPr>
              <a:t>SibNet</a:t>
            </a:r>
            <a:r>
              <a:rPr lang="en-US" sz="3500" b="1" spc="100" dirty="0">
                <a:solidFill>
                  <a:prstClr val="black">
                    <a:lumMod val="95000"/>
                    <a:lumOff val="5000"/>
                  </a:prstClr>
                </a:solidFill>
                <a:latin typeface="Times New Roman" panose="02020603050405020304" pitchFamily="18" charset="0"/>
                <a:ea typeface="+mj-ea"/>
                <a:cs typeface="Times New Roman" panose="02020603050405020304" pitchFamily="18" charset="0"/>
              </a:rPr>
              <a:t>:  </a:t>
            </a:r>
            <a:r>
              <a:rPr lang="en-US" sz="3500" spc="100" dirty="0">
                <a:solidFill>
                  <a:prstClr val="black">
                    <a:lumMod val="95000"/>
                    <a:lumOff val="5000"/>
                  </a:prstClr>
                </a:solidFill>
                <a:latin typeface="Times New Roman" panose="02020603050405020304" pitchFamily="18" charset="0"/>
                <a:ea typeface="+mj-ea"/>
                <a:cs typeface="Times New Roman" panose="02020603050405020304" pitchFamily="18" charset="0"/>
              </a:rPr>
              <a:t>for adult sibs</a:t>
            </a:r>
          </a:p>
        </p:txBody>
      </p:sp>
      <p:sp>
        <p:nvSpPr>
          <p:cNvPr id="7" name="Title 1"/>
          <p:cNvSpPr txBox="1">
            <a:spLocks/>
          </p:cNvSpPr>
          <p:nvPr/>
        </p:nvSpPr>
        <p:spPr>
          <a:xfrm>
            <a:off x="59436" y="199390"/>
            <a:ext cx="9144000" cy="869014"/>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Arial" charset="0"/>
                <a:ea typeface="Arial" charset="0"/>
                <a:cs typeface="Arial" charset="0"/>
              </a:defRPr>
            </a:lvl1pPr>
          </a:lstStyle>
          <a:p>
            <a:pPr algn="ctr">
              <a:lnSpc>
                <a:spcPct val="100000"/>
              </a:lnSpc>
            </a:pPr>
            <a:r>
              <a:rPr lang="en-US" sz="4400" cap="none" dirty="0">
                <a:solidFill>
                  <a:prstClr val="black">
                    <a:lumMod val="95000"/>
                    <a:lumOff val="5000"/>
                  </a:prstClr>
                </a:solidFill>
                <a:latin typeface="Times New Roman" panose="02020603050405020304" pitchFamily="18" charset="0"/>
                <a:cs typeface="Times New Roman" panose="02020603050405020304" pitchFamily="18" charset="0"/>
              </a:rPr>
              <a:t>Connect with other sibs:</a:t>
            </a: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03094" y="4895849"/>
            <a:ext cx="2212305" cy="1809815"/>
          </a:xfrm>
          <a:prstGeom prst="rect">
            <a:avLst/>
          </a:prstGeom>
        </p:spPr>
      </p:pic>
    </p:spTree>
    <p:extLst>
      <p:ext uri="{BB962C8B-B14F-4D97-AF65-F5344CB8AC3E}">
        <p14:creationId xmlns:p14="http://schemas.microsoft.com/office/powerpoint/2010/main" val="4073764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373078A8-8C74-4DBA-8170-A29F6CB27453}"/>
              </a:ext>
            </a:extLst>
          </p:cNvPr>
          <p:cNvPicPr>
            <a:picLocks noChangeAspect="1"/>
          </p:cNvPicPr>
          <p:nvPr/>
        </p:nvPicPr>
        <p:blipFill>
          <a:blip r:embed="rId3"/>
          <a:stretch>
            <a:fillRect/>
          </a:stretch>
        </p:blipFill>
        <p:spPr>
          <a:xfrm>
            <a:off x="640022" y="1640438"/>
            <a:ext cx="8203353" cy="3228273"/>
          </a:xfrm>
          <a:prstGeom prst="rect">
            <a:avLst/>
          </a:prstGeom>
        </p:spPr>
      </p:pic>
      <p:sp>
        <p:nvSpPr>
          <p:cNvPr id="3" name="Content Placeholder 5">
            <a:extLst>
              <a:ext uri="{FF2B5EF4-FFF2-40B4-BE49-F238E27FC236}">
                <a16:creationId xmlns:a16="http://schemas.microsoft.com/office/drawing/2014/main" xmlns="" id="{F79A70B7-490E-4C9D-A8AB-0CD939AA5E17}"/>
              </a:ext>
            </a:extLst>
          </p:cNvPr>
          <p:cNvSpPr txBox="1">
            <a:spLocks/>
          </p:cNvSpPr>
          <p:nvPr/>
        </p:nvSpPr>
        <p:spPr>
          <a:xfrm>
            <a:off x="0" y="5769013"/>
            <a:ext cx="9144000" cy="68580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Tx/>
              <a:buNone/>
            </a:pPr>
            <a:r>
              <a:rPr lang="en-US" altLang="en-US" sz="4400" b="1"/>
              <a:t>www.siblingleadership.org</a:t>
            </a:r>
            <a:endParaRPr lang="en-US" altLang="en-US" sz="4400" b="1" dirty="0"/>
          </a:p>
        </p:txBody>
      </p:sp>
      <p:sp>
        <p:nvSpPr>
          <p:cNvPr id="4" name="TextBox 3">
            <a:extLst>
              <a:ext uri="{FF2B5EF4-FFF2-40B4-BE49-F238E27FC236}">
                <a16:creationId xmlns:a16="http://schemas.microsoft.com/office/drawing/2014/main" xmlns="" id="{A30D397C-C70E-4F35-ADCD-D1FAD682CA53}"/>
              </a:ext>
            </a:extLst>
          </p:cNvPr>
          <p:cNvSpPr txBox="1"/>
          <p:nvPr/>
        </p:nvSpPr>
        <p:spPr>
          <a:xfrm>
            <a:off x="3101954" y="716184"/>
            <a:ext cx="3279488" cy="707886"/>
          </a:xfrm>
          <a:prstGeom prst="rect">
            <a:avLst/>
          </a:prstGeom>
          <a:noFill/>
        </p:spPr>
        <p:txBody>
          <a:bodyPr wrap="none" rtlCol="0">
            <a:spAutoFit/>
          </a:bodyPr>
          <a:lstStyle/>
          <a:p>
            <a:r>
              <a:rPr lang="en-US" sz="4000" b="1" dirty="0"/>
              <a:t>Save the Date!</a:t>
            </a:r>
          </a:p>
        </p:txBody>
      </p:sp>
    </p:spTree>
    <p:extLst>
      <p:ext uri="{BB962C8B-B14F-4D97-AF65-F5344CB8AC3E}">
        <p14:creationId xmlns:p14="http://schemas.microsoft.com/office/powerpoint/2010/main" val="26414009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51135" y="4203065"/>
            <a:ext cx="7886700" cy="4351338"/>
          </a:xfrm>
        </p:spPr>
        <p:txBody>
          <a:bodyPr/>
          <a:lstStyle/>
          <a:p>
            <a:pPr marL="0" indent="0" algn="ctr">
              <a:buNone/>
            </a:pPr>
            <a:r>
              <a:rPr lang="en-US" sz="3200" dirty="0"/>
              <a:t>Katie Arnold</a:t>
            </a:r>
          </a:p>
          <a:p>
            <a:pPr marL="0" indent="0" algn="ctr">
              <a:buNone/>
            </a:pPr>
            <a:r>
              <a:rPr lang="en-US" dirty="0"/>
              <a:t>Executive Director, Sibling Leadership Network</a:t>
            </a:r>
          </a:p>
          <a:p>
            <a:pPr marL="0" indent="0" algn="ctr">
              <a:buNone/>
            </a:pPr>
            <a:r>
              <a:rPr lang="en-US" dirty="0"/>
              <a:t>Katie.Arnold@SiblingLeadership.org</a:t>
            </a:r>
            <a:r>
              <a:rPr lang="en-US" sz="3200" dirty="0"/>
              <a:t> </a:t>
            </a:r>
          </a:p>
          <a:p>
            <a:endParaRPr lang="en-US" dirty="0"/>
          </a:p>
        </p:txBody>
      </p:sp>
      <p:sp>
        <p:nvSpPr>
          <p:cNvPr id="4" name="Slide Number Placeholder 3"/>
          <p:cNvSpPr>
            <a:spLocks noGrp="1"/>
          </p:cNvSpPr>
          <p:nvPr>
            <p:ph type="sldNum" sz="quarter" idx="12"/>
          </p:nvPr>
        </p:nvSpPr>
        <p:spPr/>
        <p:txBody>
          <a:bodyPr/>
          <a:lstStyle/>
          <a:p>
            <a:fld id="{F4EE3E1E-7800-C24B-A2F9-1F21A4F762DD}" type="slidenum">
              <a:rPr lang="en-US" smtClean="0"/>
              <a:t>19</a:t>
            </a:fld>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9840" y="925757"/>
            <a:ext cx="4266669" cy="2843604"/>
          </a:xfrm>
          <a:prstGeom prst="rect">
            <a:avLst/>
          </a:prstGeom>
        </p:spPr>
      </p:pic>
    </p:spTree>
    <p:extLst>
      <p:ext uri="{BB962C8B-B14F-4D97-AF65-F5344CB8AC3E}">
        <p14:creationId xmlns:p14="http://schemas.microsoft.com/office/powerpoint/2010/main" val="474284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p:txBody>
          <a:bodyPr/>
          <a:lstStyle/>
          <a:p>
            <a:pPr>
              <a:defRPr/>
            </a:pPr>
            <a:fld id="{44DA4E0D-693D-4F69-BB6E-D872D5BD239F}" type="slidenum">
              <a:rPr lang="en-US" smtClean="0">
                <a:solidFill>
                  <a:prstClr val="black">
                    <a:tint val="75000"/>
                  </a:prstClr>
                </a:solidFill>
              </a:rPr>
              <a:pPr>
                <a:defRPr/>
              </a:pPr>
              <a:t>2</a:t>
            </a:fld>
            <a:endParaRPr lang="en-US">
              <a:solidFill>
                <a:prstClr val="black">
                  <a:tint val="75000"/>
                </a:prstClr>
              </a:solidFill>
            </a:endParaRPr>
          </a:p>
        </p:txBody>
      </p:sp>
      <p:sp>
        <p:nvSpPr>
          <p:cNvPr id="20484" name="Content Placeholder 5"/>
          <p:cNvSpPr>
            <a:spLocks noGrp="1"/>
          </p:cNvSpPr>
          <p:nvPr>
            <p:ph idx="1"/>
          </p:nvPr>
        </p:nvSpPr>
        <p:spPr>
          <a:xfrm>
            <a:off x="0" y="5769013"/>
            <a:ext cx="9144000" cy="685800"/>
          </a:xfrm>
        </p:spPr>
        <p:txBody>
          <a:bodyPr>
            <a:noAutofit/>
          </a:bodyPr>
          <a:lstStyle/>
          <a:p>
            <a:pPr algn="ctr">
              <a:buFontTx/>
              <a:buNone/>
            </a:pPr>
            <a:r>
              <a:rPr lang="en-US" altLang="en-US" sz="4400" b="1" dirty="0">
                <a:effectLst/>
              </a:rPr>
              <a:t>www.siblingleadership.org</a:t>
            </a:r>
          </a:p>
        </p:txBody>
      </p:sp>
      <p:pic>
        <p:nvPicPr>
          <p:cNvPr id="4099"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62123" y="291658"/>
            <a:ext cx="4481877" cy="340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_x0020_2" descr="cid:image001.png@01CAAB27.1D717710"/>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819810" y="1357079"/>
            <a:ext cx="3591175" cy="205374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4101"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489" y="47457"/>
            <a:ext cx="1427216" cy="14514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77072" y="3830021"/>
            <a:ext cx="8065200" cy="2092881"/>
          </a:xfrm>
          <a:prstGeom prst="rect">
            <a:avLst/>
          </a:prstGeom>
        </p:spPr>
        <p:txBody>
          <a:bodyPr wrap="square">
            <a:spAutoFit/>
          </a:bodyPr>
          <a:lstStyle/>
          <a:p>
            <a:pPr defTabSz="457200"/>
            <a:r>
              <a:rPr lang="en-US" sz="2600" b="1" dirty="0">
                <a:solidFill>
                  <a:prstClr val="black"/>
                </a:solidFill>
              </a:rPr>
              <a:t>By joining the network you will:</a:t>
            </a:r>
          </a:p>
          <a:p>
            <a:pPr marL="342900" indent="-342900" defTabSz="457200">
              <a:buFont typeface="Wingdings" panose="05000000000000000000" pitchFamily="2" charset="2"/>
              <a:buChar char="v"/>
            </a:pPr>
            <a:r>
              <a:rPr lang="en-US" sz="2600" dirty="0">
                <a:solidFill>
                  <a:prstClr val="black"/>
                </a:solidFill>
              </a:rPr>
              <a:t>Become connected to the larger sibling movement happening across the country. </a:t>
            </a:r>
          </a:p>
          <a:p>
            <a:pPr marL="342900" indent="-342900" defTabSz="457200">
              <a:buFont typeface="Wingdings" panose="05000000000000000000" pitchFamily="2" charset="2"/>
              <a:buChar char="v"/>
            </a:pPr>
            <a:r>
              <a:rPr lang="en-US" sz="2600" dirty="0">
                <a:solidFill>
                  <a:prstClr val="black"/>
                </a:solidFill>
              </a:rPr>
              <a:t>Help strengthen the sibling voice so together we can effect even more change.  </a:t>
            </a:r>
          </a:p>
        </p:txBody>
      </p:sp>
    </p:spTree>
    <p:extLst>
      <p:ext uri="{BB962C8B-B14F-4D97-AF65-F5344CB8AC3E}">
        <p14:creationId xmlns:p14="http://schemas.microsoft.com/office/powerpoint/2010/main" val="20062075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245659" y="4572000"/>
            <a:ext cx="5293730" cy="1964266"/>
          </a:xfrm>
          <a:prstGeom prst="rect">
            <a:avLst/>
          </a:prstGeom>
          <a:solidFill>
            <a:srgbClr val="4055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393192" y="4767072"/>
            <a:ext cx="4945641" cy="1625210"/>
          </a:xfrm>
        </p:spPr>
        <p:txBody>
          <a:bodyPr>
            <a:normAutofit/>
          </a:bodyPr>
          <a:lstStyle/>
          <a:p>
            <a:pPr algn="r"/>
            <a:r>
              <a:rPr lang="en-US">
                <a:solidFill>
                  <a:srgbClr val="FFFFFF"/>
                </a:solidFill>
              </a:rPr>
              <a:t>Barriers to Planning</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8092" r="6199" b="-2"/>
          <a:stretch/>
        </p:blipFill>
        <p:spPr>
          <a:xfrm>
            <a:off x="245660" y="321733"/>
            <a:ext cx="5293729" cy="4107392"/>
          </a:xfrm>
          <a:prstGeom prst="rect">
            <a:avLst/>
          </a:prstGeom>
        </p:spPr>
      </p:pic>
      <p:sp>
        <p:nvSpPr>
          <p:cNvPr id="13" name="Rectangle 12">
            <a:extLst>
              <a:ext uri="{FF2B5EF4-FFF2-40B4-BE49-F238E27FC236}">
                <a16:creationId xmlns:a16="http://schemas.microsoft.com/office/drawing/2014/main" xmlns=""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650991" y="321732"/>
            <a:ext cx="3251710"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5810250" y="917725"/>
            <a:ext cx="2940557" cy="4852362"/>
          </a:xfrm>
        </p:spPr>
        <p:txBody>
          <a:bodyPr anchor="ctr">
            <a:normAutofit fontScale="92500" lnSpcReduction="10000"/>
          </a:bodyPr>
          <a:lstStyle/>
          <a:p>
            <a:r>
              <a:rPr lang="en-US" sz="2000" dirty="0">
                <a:solidFill>
                  <a:srgbClr val="FFFFFF"/>
                </a:solidFill>
              </a:rPr>
              <a:t>Anxiety about mortality</a:t>
            </a:r>
          </a:p>
          <a:p>
            <a:r>
              <a:rPr lang="en-US" sz="2000" dirty="0">
                <a:solidFill>
                  <a:srgbClr val="FFFFFF"/>
                </a:solidFill>
              </a:rPr>
              <a:t>Unaware of options and opportunities</a:t>
            </a:r>
          </a:p>
          <a:p>
            <a:r>
              <a:rPr lang="en-US" sz="2000" dirty="0">
                <a:solidFill>
                  <a:srgbClr val="FFFFFF"/>
                </a:solidFill>
              </a:rPr>
              <a:t>Lack of resources and options</a:t>
            </a:r>
          </a:p>
          <a:p>
            <a:r>
              <a:rPr lang="en-US" sz="2000" dirty="0">
                <a:solidFill>
                  <a:srgbClr val="FFFFFF"/>
                </a:solidFill>
              </a:rPr>
              <a:t>Afraid to “burden” siblings</a:t>
            </a: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endParaRPr lang="en-US" sz="2000" dirty="0">
              <a:solidFill>
                <a:srgbClr val="FFFFFF"/>
              </a:solidFill>
            </a:endParaRPr>
          </a:p>
          <a:p>
            <a:pPr marL="0" indent="0">
              <a:buNone/>
            </a:pPr>
            <a:r>
              <a:rPr lang="en-US" sz="2000" i="1" dirty="0">
                <a:solidFill>
                  <a:srgbClr val="FFFFFF"/>
                </a:solidFill>
              </a:rPr>
              <a:t>What barriers make it hard for your family to plan for the future?</a:t>
            </a:r>
          </a:p>
          <a:p>
            <a:endParaRPr lang="en-US" sz="1700" dirty="0">
              <a:solidFill>
                <a:srgbClr val="FFFFFF"/>
              </a:solidFill>
            </a:endParaRPr>
          </a:p>
        </p:txBody>
      </p:sp>
    </p:spTree>
    <p:extLst>
      <p:ext uri="{BB962C8B-B14F-4D97-AF65-F5344CB8AC3E}">
        <p14:creationId xmlns:p14="http://schemas.microsoft.com/office/powerpoint/2010/main" val="3969666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99899462-FC16-43B0-966B-FCA2634507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ltGray">
          <a:xfrm>
            <a:off x="3490721" y="478232"/>
            <a:ext cx="5275591" cy="5918673"/>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73321" y="1053711"/>
            <a:ext cx="4229246" cy="1424446"/>
          </a:xfrm>
        </p:spPr>
        <p:txBody>
          <a:bodyPr>
            <a:normAutofit/>
          </a:bodyPr>
          <a:lstStyle/>
          <a:p>
            <a:r>
              <a:rPr lang="en-US" b="1">
                <a:solidFill>
                  <a:srgbClr val="FFFFFF"/>
                </a:solidFill>
              </a:rPr>
              <a:t>Siblings Role in </a:t>
            </a:r>
            <a:br>
              <a:rPr lang="en-US" b="1">
                <a:solidFill>
                  <a:srgbClr val="FFFFFF"/>
                </a:solidFill>
              </a:rPr>
            </a:br>
            <a:r>
              <a:rPr lang="en-US" b="1">
                <a:solidFill>
                  <a:srgbClr val="FFFFFF"/>
                </a:solidFill>
              </a:rPr>
              <a:t>Future Planning</a:t>
            </a:r>
            <a:endParaRPr lang="en-US">
              <a:solidFill>
                <a:srgbClr val="FFFFFF"/>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808" y="478232"/>
            <a:ext cx="1862259" cy="2789902"/>
          </a:xfrm>
          <a:prstGeom prst="rect">
            <a:avLst/>
          </a:prstGeom>
        </p:spPr>
      </p:pic>
      <p:cxnSp>
        <p:nvCxnSpPr>
          <p:cNvPr id="13" name="Straight Connector 12">
            <a:extLst>
              <a:ext uri="{FF2B5EF4-FFF2-40B4-BE49-F238E27FC236}">
                <a16:creationId xmlns:a16="http://schemas.microsoft.com/office/drawing/2014/main" xmlns="" id="{AAFEA932-2DF1-410C-A00A-7A1E7DBF7511}"/>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072573" y="2639023"/>
            <a:ext cx="3421831" cy="0"/>
          </a:xfrm>
          <a:prstGeom prst="line">
            <a:avLst/>
          </a:prstGeom>
          <a:ln w="22225">
            <a:solidFill>
              <a:srgbClr val="E7E6E6"/>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rotWithShape="1">
          <a:blip r:embed="rId4" cstate="print">
            <a:extLst>
              <a:ext uri="{28A0092B-C50C-407E-A947-70E740481C1C}">
                <a14:useLocalDpi xmlns:a14="http://schemas.microsoft.com/office/drawing/2010/main" val="0"/>
              </a:ext>
            </a:extLst>
          </a:blip>
          <a:stretch/>
        </p:blipFill>
        <p:spPr>
          <a:xfrm>
            <a:off x="361414" y="3779059"/>
            <a:ext cx="2747048" cy="2410535"/>
          </a:xfrm>
          <a:prstGeom prst="rect">
            <a:avLst/>
          </a:prstGeom>
        </p:spPr>
      </p:pic>
      <p:sp>
        <p:nvSpPr>
          <p:cNvPr id="3" name="Content Placeholder 2"/>
          <p:cNvSpPr>
            <a:spLocks noGrp="1"/>
          </p:cNvSpPr>
          <p:nvPr>
            <p:ph idx="1"/>
          </p:nvPr>
        </p:nvSpPr>
        <p:spPr>
          <a:xfrm>
            <a:off x="3973321" y="2799889"/>
            <a:ext cx="4310390" cy="2987543"/>
          </a:xfrm>
        </p:spPr>
        <p:txBody>
          <a:bodyPr anchor="t">
            <a:normAutofit/>
          </a:bodyPr>
          <a:lstStyle/>
          <a:p>
            <a:r>
              <a:rPr lang="en-US" sz="2100">
                <a:solidFill>
                  <a:srgbClr val="FFFFFF"/>
                </a:solidFill>
              </a:rPr>
              <a:t>Identify concerns and share</a:t>
            </a:r>
          </a:p>
          <a:p>
            <a:r>
              <a:rPr lang="en-US" sz="2100">
                <a:solidFill>
                  <a:srgbClr val="FFFFFF"/>
                </a:solidFill>
              </a:rPr>
              <a:t>Gather helpful information</a:t>
            </a:r>
          </a:p>
          <a:p>
            <a:r>
              <a:rPr lang="en-US" sz="2100">
                <a:solidFill>
                  <a:srgbClr val="FFFFFF"/>
                </a:solidFill>
              </a:rPr>
              <a:t>Advocate for services and supports</a:t>
            </a:r>
          </a:p>
          <a:p>
            <a:r>
              <a:rPr lang="en-US" sz="2100">
                <a:solidFill>
                  <a:srgbClr val="FFFFFF"/>
                </a:solidFill>
              </a:rPr>
              <a:t>Network with other siblings and families</a:t>
            </a:r>
          </a:p>
          <a:p>
            <a:endParaRPr lang="en-US" sz="2100">
              <a:solidFill>
                <a:srgbClr val="FFFFFF"/>
              </a:solidFill>
            </a:endParaRPr>
          </a:p>
        </p:txBody>
      </p:sp>
    </p:spTree>
    <p:extLst>
      <p:ext uri="{BB962C8B-B14F-4D97-AF65-F5344CB8AC3E}">
        <p14:creationId xmlns:p14="http://schemas.microsoft.com/office/powerpoint/2010/main" val="11886907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288029" y="365125"/>
            <a:ext cx="5373370" cy="1325563"/>
          </a:xfrm>
        </p:spPr>
        <p:txBody>
          <a:bodyPr>
            <a:normAutofit/>
          </a:bodyPr>
          <a:lstStyle/>
          <a:p>
            <a:r>
              <a:rPr lang="en-US" dirty="0"/>
              <a:t>How to get the conversation started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9564" y="3625843"/>
            <a:ext cx="3133690" cy="1449331"/>
          </a:xfrm>
          <a:prstGeom prst="rect">
            <a:avLst/>
          </a:prstGeom>
        </p:spPr>
      </p:pic>
      <p:sp>
        <p:nvSpPr>
          <p:cNvPr id="3" name="Content Placeholder 2"/>
          <p:cNvSpPr>
            <a:spLocks noGrp="1"/>
          </p:cNvSpPr>
          <p:nvPr>
            <p:ph idx="1"/>
          </p:nvPr>
        </p:nvSpPr>
        <p:spPr>
          <a:xfrm>
            <a:off x="3525675" y="1790826"/>
            <a:ext cx="5370763" cy="4702049"/>
          </a:xfrm>
        </p:spPr>
        <p:txBody>
          <a:bodyPr>
            <a:normAutofit/>
          </a:bodyPr>
          <a:lstStyle/>
          <a:p>
            <a:r>
              <a:rPr lang="en-US" sz="2400" dirty="0"/>
              <a:t>Talk to your parents and sibling(s)</a:t>
            </a:r>
          </a:p>
          <a:p>
            <a:r>
              <a:rPr lang="en-US" sz="2400" dirty="0"/>
              <a:t>Think about your role</a:t>
            </a:r>
          </a:p>
          <a:p>
            <a:r>
              <a:rPr lang="en-US" sz="2400" dirty="0"/>
              <a:t>Think about the people who should be part of the conversation</a:t>
            </a:r>
          </a:p>
          <a:p>
            <a:pPr marL="0" indent="0">
              <a:buNone/>
            </a:pPr>
            <a:endParaRPr lang="en-US" sz="2400" dirty="0"/>
          </a:p>
          <a:p>
            <a:pPr marL="0" indent="0">
              <a:buNone/>
            </a:pPr>
            <a:endParaRPr lang="en-US" sz="2400" dirty="0"/>
          </a:p>
          <a:p>
            <a:pPr marL="0" indent="0">
              <a:buNone/>
            </a:pPr>
            <a:endParaRPr lang="en-US" sz="2400" dirty="0"/>
          </a:p>
          <a:p>
            <a:pPr marL="0" indent="0">
              <a:buNone/>
            </a:pPr>
            <a:endParaRPr lang="en-US" sz="2400" dirty="0"/>
          </a:p>
          <a:p>
            <a:pPr marL="0" indent="0">
              <a:buNone/>
            </a:pPr>
            <a:r>
              <a:rPr lang="en-US" sz="2400" dirty="0"/>
              <a:t>The Arc’s Center for Future Planning: </a:t>
            </a:r>
            <a:r>
              <a:rPr lang="en-US" sz="2400" b="1" dirty="0"/>
              <a:t>futureplanning.thearc.org</a:t>
            </a:r>
          </a:p>
          <a:p>
            <a:endParaRPr lang="en-US" sz="1700" dirty="0"/>
          </a:p>
        </p:txBody>
      </p:sp>
    </p:spTree>
    <p:extLst>
      <p:ext uri="{BB962C8B-B14F-4D97-AF65-F5344CB8AC3E}">
        <p14:creationId xmlns:p14="http://schemas.microsoft.com/office/powerpoint/2010/main" val="217310654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5760" y="509998"/>
            <a:ext cx="8229600" cy="1143000"/>
          </a:xfrm>
        </p:spPr>
        <p:txBody>
          <a:bodyPr>
            <a:normAutofit/>
          </a:bodyPr>
          <a:lstStyle/>
          <a:p>
            <a:pPr algn="ctr"/>
            <a:r>
              <a:rPr lang="en-US" sz="4000" dirty="0"/>
              <a:t>Areas of Planning:</a:t>
            </a:r>
          </a:p>
        </p:txBody>
      </p:sp>
      <p:sp>
        <p:nvSpPr>
          <p:cNvPr id="3" name="Content Placeholder 2"/>
          <p:cNvSpPr>
            <a:spLocks noGrp="1"/>
          </p:cNvSpPr>
          <p:nvPr>
            <p:ph idx="1"/>
          </p:nvPr>
        </p:nvSpPr>
        <p:spPr>
          <a:xfrm>
            <a:off x="2625208" y="1335024"/>
            <a:ext cx="4629557" cy="4304758"/>
          </a:xfrm>
        </p:spPr>
        <p:txBody>
          <a:bodyPr>
            <a:normAutofit/>
          </a:bodyPr>
          <a:lstStyle/>
          <a:p>
            <a:r>
              <a:rPr lang="en-US" dirty="0"/>
              <a:t>Financial Planning</a:t>
            </a:r>
          </a:p>
          <a:p>
            <a:r>
              <a:rPr lang="en-US" dirty="0"/>
              <a:t>Legal Planning</a:t>
            </a:r>
          </a:p>
          <a:p>
            <a:r>
              <a:rPr lang="en-US" dirty="0"/>
              <a:t>Residential Planning</a:t>
            </a:r>
          </a:p>
          <a:p>
            <a:r>
              <a:rPr lang="en-US" dirty="0"/>
              <a:t>Building Relationships and Support Networks</a:t>
            </a:r>
          </a:p>
          <a:p>
            <a:endParaRPr lang="en-US"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44694" y="3865233"/>
            <a:ext cx="4031732" cy="2739263"/>
          </a:xfrm>
          <a:prstGeom prst="rect">
            <a:avLst/>
          </a:prstGeom>
        </p:spPr>
      </p:pic>
    </p:spTree>
    <p:extLst>
      <p:ext uri="{BB962C8B-B14F-4D97-AF65-F5344CB8AC3E}">
        <p14:creationId xmlns:p14="http://schemas.microsoft.com/office/powerpoint/2010/main" val="2566580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xmlns=""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28">
            <a:extLst>
              <a:ext uri="{FF2B5EF4-FFF2-40B4-BE49-F238E27FC236}">
                <a16:creationId xmlns:a16="http://schemas.microsoft.com/office/drawing/2014/main" xmlns=""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26">
            <a:extLst>
              <a:ext uri="{FF2B5EF4-FFF2-40B4-BE49-F238E27FC236}">
                <a16:creationId xmlns:a16="http://schemas.microsoft.com/office/drawing/2014/main" xmlns=""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title"/>
          </p:nvPr>
        </p:nvSpPr>
        <p:spPr>
          <a:xfrm>
            <a:off x="3288029" y="365125"/>
            <a:ext cx="5373370" cy="1325563"/>
          </a:xfrm>
        </p:spPr>
        <p:txBody>
          <a:bodyPr>
            <a:normAutofit/>
          </a:bodyPr>
          <a:lstStyle/>
          <a:p>
            <a:r>
              <a:rPr lang="en-US" b="1">
                <a:latin typeface="Times New Roman" panose="02020603050405020304" pitchFamily="18" charset="0"/>
                <a:cs typeface="Times New Roman" panose="02020603050405020304" pitchFamily="18" charset="0"/>
              </a:rPr>
              <a:t>Financial Planning</a:t>
            </a:r>
          </a:p>
        </p:txBody>
      </p:sp>
      <p:pic>
        <p:nvPicPr>
          <p:cNvPr id="9" name="Graphic 6" descr="Wheelchair Access">
            <a:extLst>
              <a:ext uri="{FF2B5EF4-FFF2-40B4-BE49-F238E27FC236}">
                <a16:creationId xmlns:a16="http://schemas.microsoft.com/office/drawing/2014/main" xmlns="" id="{8CE1E2D7-635B-4746-BFD9-F860D433C6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360045" y="2144026"/>
            <a:ext cx="2569467" cy="2569467"/>
          </a:xfrm>
          <a:prstGeom prst="rect">
            <a:avLst/>
          </a:prstGeom>
        </p:spPr>
      </p:pic>
      <p:sp>
        <p:nvSpPr>
          <p:cNvPr id="3" name="Content Placeholder 2"/>
          <p:cNvSpPr>
            <a:spLocks noGrp="1"/>
          </p:cNvSpPr>
          <p:nvPr>
            <p:ph idx="1"/>
          </p:nvPr>
        </p:nvSpPr>
        <p:spPr>
          <a:xfrm>
            <a:off x="2743200" y="1528175"/>
            <a:ext cx="6400800" cy="5329825"/>
          </a:xfrm>
        </p:spPr>
        <p:txBody>
          <a:bodyPr>
            <a:normAutofit/>
          </a:bodyPr>
          <a:lstStyle/>
          <a:p>
            <a:r>
              <a:rPr lang="en-US" sz="2000" b="1" dirty="0">
                <a:latin typeface="Times New Roman" panose="02020603050405020304" pitchFamily="18" charset="0"/>
                <a:cs typeface="Times New Roman" panose="02020603050405020304" pitchFamily="18" charset="0"/>
              </a:rPr>
              <a:t>Social Security Disability Insurance (SSDI) </a:t>
            </a:r>
            <a:r>
              <a:rPr lang="en-US" sz="2000" dirty="0">
                <a:latin typeface="Times New Roman" panose="02020603050405020304" pitchFamily="18" charset="0"/>
                <a:cs typeface="Times New Roman" panose="02020603050405020304" pitchFamily="18" charset="0"/>
              </a:rPr>
              <a:t>- monthly benefit paid to the person with disabilities based on their parent’s Social Security earnings record. </a:t>
            </a:r>
          </a:p>
          <a:p>
            <a:r>
              <a:rPr lang="en-US" sz="2000" b="1" dirty="0">
                <a:latin typeface="Times New Roman" panose="02020603050405020304" pitchFamily="18" charset="0"/>
                <a:cs typeface="Times New Roman" panose="02020603050405020304" pitchFamily="18" charset="0"/>
              </a:rPr>
              <a:t>Supplemental Security Income (SSI)</a:t>
            </a:r>
            <a:r>
              <a:rPr lang="en-US" sz="2000" dirty="0">
                <a:latin typeface="Times New Roman" panose="02020603050405020304" pitchFamily="18" charset="0"/>
                <a:cs typeface="Times New Roman" panose="02020603050405020304" pitchFamily="18" charset="0"/>
              </a:rPr>
              <a:t> - benefits to disabled adults and children who have limited income and resources.  This is based on financial need.</a:t>
            </a:r>
          </a:p>
          <a:p>
            <a:r>
              <a:rPr lang="en-US" sz="2000" b="1" dirty="0">
                <a:latin typeface="Times New Roman" panose="02020603050405020304" pitchFamily="18" charset="0"/>
                <a:cs typeface="Times New Roman" panose="02020603050405020304" pitchFamily="18" charset="0"/>
              </a:rPr>
              <a:t>Medicai</a:t>
            </a:r>
            <a:r>
              <a:rPr lang="en-US" sz="2000" dirty="0">
                <a:latin typeface="Times New Roman" panose="02020603050405020304" pitchFamily="18" charset="0"/>
                <a:cs typeface="Times New Roman" panose="02020603050405020304" pitchFamily="18" charset="0"/>
              </a:rPr>
              <a:t>d - provides health coverage to eligible low-income adults, children, pregnant women, and people who are older or who have disabilities. Many people with disabilities use Medicaid to access social and community supports, including housing supports and other long term services. </a:t>
            </a:r>
          </a:p>
          <a:p>
            <a:r>
              <a:rPr lang="en-US" sz="2000" b="1" dirty="0">
                <a:latin typeface="Times New Roman" panose="02020603050405020304" pitchFamily="18" charset="0"/>
                <a:cs typeface="Times New Roman" panose="02020603050405020304" pitchFamily="18" charset="0"/>
              </a:rPr>
              <a:t>Medicar</a:t>
            </a:r>
            <a:r>
              <a:rPr lang="en-US" sz="2000" dirty="0">
                <a:latin typeface="Times New Roman" panose="02020603050405020304" pitchFamily="18" charset="0"/>
                <a:cs typeface="Times New Roman" panose="02020603050405020304" pitchFamily="18" charset="0"/>
              </a:rPr>
              <a:t>e - health insurance program for people age 65 or older or people younger with certain disabilities. The program helps with the cost of health care, but it does not cover all medical expenses or the cost of most long-term care. </a:t>
            </a:r>
          </a:p>
        </p:txBody>
      </p:sp>
    </p:spTree>
    <p:extLst>
      <p:ext uri="{BB962C8B-B14F-4D97-AF65-F5344CB8AC3E}">
        <p14:creationId xmlns:p14="http://schemas.microsoft.com/office/powerpoint/2010/main" val="396626371"/>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60759" y="327026"/>
            <a:ext cx="2468166" cy="2287588"/>
          </a:xfrm>
        </p:spPr>
        <p:txBody>
          <a:bodyPr anchor="ctr">
            <a:normAutofit/>
          </a:bodyPr>
          <a:lstStyle/>
          <a:p>
            <a:r>
              <a:rPr lang="en-US" b="1" dirty="0"/>
              <a:t>Special Needs Trusts</a:t>
            </a:r>
          </a:p>
        </p:txBody>
      </p:sp>
      <p:sp>
        <p:nvSpPr>
          <p:cNvPr id="3" name="Content Placeholder 2"/>
          <p:cNvSpPr>
            <a:spLocks noGrp="1"/>
          </p:cNvSpPr>
          <p:nvPr>
            <p:ph idx="1"/>
          </p:nvPr>
        </p:nvSpPr>
        <p:spPr>
          <a:xfrm>
            <a:off x="2828925" y="327026"/>
            <a:ext cx="5953121" cy="2436125"/>
          </a:xfrm>
        </p:spPr>
        <p:txBody>
          <a:bodyPr anchor="ctr">
            <a:normAutofit/>
          </a:bodyPr>
          <a:lstStyle/>
          <a:p>
            <a:r>
              <a:rPr lang="en-US" sz="2400" dirty="0"/>
              <a:t>Setting up a special needs trust takes an initial financial investment, although in the long run it can also help save money. </a:t>
            </a:r>
          </a:p>
          <a:p>
            <a:r>
              <a:rPr lang="en-US" sz="2400" dirty="0"/>
              <a:t>Special Needs Alliance: http://www.specialneedsalliance.org/</a:t>
            </a: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9031" r="-1" b="12835"/>
          <a:stretch/>
        </p:blipFill>
        <p:spPr>
          <a:xfrm>
            <a:off x="-6876" y="2763151"/>
            <a:ext cx="9150876" cy="4093262"/>
          </a:xfrm>
          <a:custGeom>
            <a:avLst/>
            <a:gdLst>
              <a:gd name="connsiteX0" fmla="*/ 12201168 w 12201168"/>
              <a:gd name="connsiteY0" fmla="*/ 0 h 4093262"/>
              <a:gd name="connsiteX1" fmla="*/ 12201168 w 12201168"/>
              <a:gd name="connsiteY1" fmla="*/ 4093262 h 4093262"/>
              <a:gd name="connsiteX2" fmla="*/ 0 w 12201168"/>
              <a:gd name="connsiteY2" fmla="*/ 4093262 h 4093262"/>
              <a:gd name="connsiteX3" fmla="*/ 0 w 12201168"/>
              <a:gd name="connsiteY3" fmla="*/ 49771 h 4093262"/>
              <a:gd name="connsiteX4" fmla="*/ 344880 w 12201168"/>
              <a:gd name="connsiteY4" fmla="*/ 64399 h 4093262"/>
              <a:gd name="connsiteX5" fmla="*/ 9469555 w 12201168"/>
              <a:gd name="connsiteY5" fmla="*/ 167599 h 4093262"/>
              <a:gd name="connsiteX6" fmla="*/ 11750723 w 12201168"/>
              <a:gd name="connsiteY6" fmla="*/ 7961 h 409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01168" h="4093262">
                <a:moveTo>
                  <a:pt x="12201168" y="0"/>
                </a:moveTo>
                <a:lnTo>
                  <a:pt x="12201168" y="4093262"/>
                </a:lnTo>
                <a:lnTo>
                  <a:pt x="0" y="4093262"/>
                </a:lnTo>
                <a:lnTo>
                  <a:pt x="0" y="49771"/>
                </a:lnTo>
                <a:lnTo>
                  <a:pt x="344880" y="64399"/>
                </a:lnTo>
                <a:cubicBezTo>
                  <a:pt x="3386438" y="213466"/>
                  <a:pt x="6427997" y="534535"/>
                  <a:pt x="9469555" y="167599"/>
                </a:cubicBezTo>
                <a:cubicBezTo>
                  <a:pt x="10229945" y="75865"/>
                  <a:pt x="10990334" y="27132"/>
                  <a:pt x="11750723" y="7961"/>
                </a:cubicBezTo>
                <a:close/>
              </a:path>
            </a:pathLst>
          </a:custGeom>
        </p:spPr>
      </p:pic>
      <p:sp>
        <p:nvSpPr>
          <p:cNvPr id="4" name="Slide Number Placeholder 3"/>
          <p:cNvSpPr>
            <a:spLocks noGrp="1"/>
          </p:cNvSpPr>
          <p:nvPr>
            <p:ph type="sldNum" sz="quarter" idx="12"/>
          </p:nvPr>
        </p:nvSpPr>
        <p:spPr>
          <a:xfrm>
            <a:off x="6724646" y="6356350"/>
            <a:ext cx="2057400" cy="365125"/>
          </a:xfrm>
        </p:spPr>
        <p:txBody>
          <a:bodyPr>
            <a:normAutofit/>
          </a:bodyPr>
          <a:lstStyle/>
          <a:p>
            <a:pPr>
              <a:spcAft>
                <a:spcPts val="600"/>
              </a:spcAft>
            </a:pPr>
            <a:fld id="{F4EE3E1E-7800-C24B-A2F9-1F21A4F762DD}" type="slidenum">
              <a:rPr lang="en-US" sz="1000">
                <a:solidFill>
                  <a:prstClr val="white"/>
                </a:solidFill>
              </a:rPr>
              <a:pPr>
                <a:spcAft>
                  <a:spcPts val="600"/>
                </a:spcAft>
              </a:pPr>
              <a:t>8</a:t>
            </a:fld>
            <a:endParaRPr lang="en-US" sz="1000">
              <a:solidFill>
                <a:prstClr val="white"/>
              </a:solidFill>
            </a:endParaRPr>
          </a:p>
        </p:txBody>
      </p:sp>
    </p:spTree>
    <p:extLst>
      <p:ext uri="{BB962C8B-B14F-4D97-AF65-F5344CB8AC3E}">
        <p14:creationId xmlns:p14="http://schemas.microsoft.com/office/powerpoint/2010/main" val="3423537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91490" y="365125"/>
            <a:ext cx="3840085" cy="1692794"/>
          </a:xfrm>
        </p:spPr>
        <p:txBody>
          <a:bodyPr>
            <a:normAutofit/>
          </a:bodyPr>
          <a:lstStyle/>
          <a:p>
            <a:r>
              <a:rPr lang="en-US" dirty="0"/>
              <a:t>ABLE Accounts</a:t>
            </a:r>
          </a:p>
        </p:txBody>
      </p:sp>
      <p:cxnSp>
        <p:nvCxnSpPr>
          <p:cNvPr id="9" name="Straight Arrow Connector 8">
            <a:extLst>
              <a:ext uri="{FF2B5EF4-FFF2-40B4-BE49-F238E27FC236}">
                <a16:creationId xmlns:a16="http://schemas.microsoft.com/office/drawing/2014/main" xmlns="" id="{E4A809D5-3600-46D4-A466-67F2349A54FB}"/>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491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1490" y="2575034"/>
            <a:ext cx="3992828" cy="3625350"/>
          </a:xfrm>
        </p:spPr>
        <p:txBody>
          <a:bodyPr>
            <a:normAutofit/>
          </a:bodyPr>
          <a:lstStyle/>
          <a:p>
            <a:r>
              <a:rPr lang="en-US" sz="2000" dirty="0"/>
              <a:t>ABLE = Achieving a Better Life Experience </a:t>
            </a:r>
          </a:p>
          <a:p>
            <a:r>
              <a:rPr lang="en-US" sz="2000" dirty="0"/>
              <a:t>ABLE Accounts help people with disabilities have a savings account for money that is to supplement, but not supplant, other benefits a person without negatively impacting benefits. </a:t>
            </a:r>
          </a:p>
          <a:p>
            <a:pPr marL="0" indent="0">
              <a:buNone/>
            </a:pPr>
            <a:r>
              <a:rPr lang="en-US" dirty="0"/>
              <a:t>For more information visit: savewithable.com</a:t>
            </a:r>
            <a:endParaRPr lang="en-US" sz="1600" dirty="0"/>
          </a:p>
          <a:p>
            <a:endParaRPr lang="en-US" sz="1600" dirty="0"/>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47920" r="12898" b="-1"/>
          <a:stretch/>
        </p:blipFill>
        <p:spPr>
          <a:xfrm>
            <a:off x="5223512" y="-87678"/>
            <a:ext cx="4734863" cy="6978910"/>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128507009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3.xml><?xml version="1.0" encoding="utf-8"?>
<a:theme xmlns:a="http://schemas.openxmlformats.org/drawingml/2006/main" name="3_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xmlns="" name="Integral" id="{3577F8C9-A904-41D8-97D2-FD898F53F20E}" vid="{682D6EBE-8D36-4FF2-9DB3-F3D8D7B6715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TotalTime>
  <Words>892</Words>
  <Application>Microsoft Office PowerPoint</Application>
  <PresentationFormat>On-screen Show (4:3)</PresentationFormat>
  <Paragraphs>122</Paragraphs>
  <Slides>19</Slides>
  <Notes>19</Notes>
  <HiddenSlides>0</HiddenSlides>
  <MMClips>0</MMClips>
  <ScaleCrop>false</ScaleCrop>
  <HeadingPairs>
    <vt:vector size="4" baseType="variant">
      <vt:variant>
        <vt:lpstr>Theme</vt:lpstr>
      </vt:variant>
      <vt:variant>
        <vt:i4>3</vt:i4>
      </vt:variant>
      <vt:variant>
        <vt:lpstr>Slide Titles</vt:lpstr>
      </vt:variant>
      <vt:variant>
        <vt:i4>19</vt:i4>
      </vt:variant>
    </vt:vector>
  </HeadingPairs>
  <TitlesOfParts>
    <vt:vector size="22" baseType="lpstr">
      <vt:lpstr>Office Theme</vt:lpstr>
      <vt:lpstr>Integral</vt:lpstr>
      <vt:lpstr>3_Integral</vt:lpstr>
      <vt:lpstr>Future Planning Resources</vt:lpstr>
      <vt:lpstr>PowerPoint Presentation</vt:lpstr>
      <vt:lpstr>Barriers to Planning</vt:lpstr>
      <vt:lpstr>Siblings Role in  Future Planning</vt:lpstr>
      <vt:lpstr>How to get the conversation started</vt:lpstr>
      <vt:lpstr>Areas of Planning:</vt:lpstr>
      <vt:lpstr>Financial Planning</vt:lpstr>
      <vt:lpstr>Special Needs Trusts</vt:lpstr>
      <vt:lpstr>ABLE Accounts</vt:lpstr>
      <vt:lpstr>Legal Planning: Supported Decision-making</vt:lpstr>
      <vt:lpstr>Supported Decision-making Resources</vt:lpstr>
      <vt:lpstr>Surrogate/Substitute  Decision-making</vt:lpstr>
      <vt:lpstr>The Future is Now </vt:lpstr>
      <vt:lpstr>Housing Resources and more</vt:lpstr>
      <vt:lpstr>Respite</vt:lpstr>
      <vt:lpstr>Taking Care of Yourself</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Sibling Support  for Adults with a  Brother or Sister with Disabilities</dc:title>
  <dc:creator>Arnold, Catherine Keiling</dc:creator>
  <cp:lastModifiedBy>Joseph Conley</cp:lastModifiedBy>
  <cp:revision>20</cp:revision>
  <dcterms:created xsi:type="dcterms:W3CDTF">2019-11-06T21:01:51Z</dcterms:created>
  <dcterms:modified xsi:type="dcterms:W3CDTF">2020-11-10T16:28:38Z</dcterms:modified>
</cp:coreProperties>
</file>